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309" r:id="rId3"/>
    <p:sldId id="307" r:id="rId4"/>
    <p:sldId id="278" r:id="rId5"/>
    <p:sldId id="280" r:id="rId6"/>
    <p:sldId id="271" r:id="rId7"/>
    <p:sldId id="273" r:id="rId8"/>
    <p:sldId id="269" r:id="rId9"/>
    <p:sldId id="314" r:id="rId10"/>
    <p:sldId id="316" r:id="rId11"/>
    <p:sldId id="317" r:id="rId12"/>
    <p:sldId id="33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15" autoAdjust="0"/>
  </p:normalViewPr>
  <p:slideViewPr>
    <p:cSldViewPr>
      <p:cViewPr>
        <p:scale>
          <a:sx n="100" d="100"/>
          <a:sy n="100" d="100"/>
        </p:scale>
        <p:origin x="-1664" y="-192"/>
      </p:cViewPr>
      <p:guideLst>
        <p:guide orient="horz" pos="216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C88B-4C49-4F80-BE92-83D54D1D136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E69EB-1F92-421B-8FEE-2EFEB4F6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6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E69EB-1F92-421B-8FEE-2EFEB4F674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9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E69EB-1F92-421B-8FEE-2EFEB4F674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3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a typeface="MS PMincho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 defTabSz="891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2896" indent="-274191" defTabSz="891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6764" indent="-219353" defTabSz="891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5469" indent="-219353" defTabSz="891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4174" indent="-219353" defTabSz="891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2880" indent="-219353" defTabSz="891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585" indent="-219353" defTabSz="891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0291" indent="-219353" defTabSz="891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28996" indent="-219353" defTabSz="891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2F7A811-91E3-DD49-8AE9-ACE2F8F5579A}" type="slidenum">
              <a:rPr lang="en-US" altLang="ja-JP" sz="1100"/>
              <a:pPr eaLnBrk="1" hangingPunct="1">
                <a:defRPr/>
              </a:pPr>
              <a:t>12</a:t>
            </a:fld>
            <a:endParaRPr lang="en-US" altLang="ja-JP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A8E4-FD91-4201-82D7-DE85D6190D10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41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12FE-51D3-4D1F-A03D-A9C1E8BA36E4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87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905D-08AE-4492-82C1-5BD71178FF07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3914-CA36-4125-8C06-DA72DA1AF6DD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92F7-1FD8-4F07-9F64-6A5E03A2DF53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76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424D-7297-4DEE-8758-5B36E8E4C103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214-B152-4C86-9B4B-D6EE0872C609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BD0D-9DD5-409D-A3F6-68F4A82FE23A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75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896E-6300-4B6B-A20E-0FD1A1C0E236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1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862F-5E7A-451D-B1ED-D4F9C5CB14A6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B306-D0DD-4402-8C1A-C1D517B6BFF6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41DA-3DB1-47E3-AB2B-3FD6CA54494C}" type="datetime1">
              <a:rPr lang="en-GB" smtClean="0"/>
              <a:t>13/04/2016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88DF-F0DE-4146-9AA9-5815A5D41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5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darpa.mil/program/big-mechani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tai.cs.kuleuven.be/problog/editor.html%23hash=d25614ef1b8f019b5834b0361ef07a4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708920"/>
            <a:ext cx="82089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Probabilistic Annotation Framework: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Knowledge Assembly at Scale with Semantic and Probabilistic Techniques</a:t>
            </a:r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e tekstowe 5"/>
          <p:cNvSpPr txBox="1"/>
          <p:nvPr/>
        </p:nvSpPr>
        <p:spPr>
          <a:xfrm>
            <a:off x="827584" y="4797152"/>
            <a:ext cx="6714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Szymon</a:t>
            </a:r>
            <a:r>
              <a:rPr lang="en-US" b="1" dirty="0"/>
              <a:t> </a:t>
            </a:r>
            <a:r>
              <a:rPr lang="en-US" b="1" dirty="0" smtClean="0"/>
              <a:t>Klarman</a:t>
            </a:r>
            <a:r>
              <a:rPr lang="en-US" b="1" baseline="30000" dirty="0" smtClean="0"/>
              <a:t>1</a:t>
            </a:r>
            <a:r>
              <a:rPr lang="en-US" b="1" dirty="0" smtClean="0"/>
              <a:t>, </a:t>
            </a:r>
            <a:r>
              <a:rPr lang="en-US" b="1" u="sng" dirty="0"/>
              <a:t>Larisa </a:t>
            </a:r>
            <a:r>
              <a:rPr lang="en-US" b="1" u="sng" dirty="0" smtClean="0"/>
              <a:t>Soldatova</a:t>
            </a:r>
            <a:r>
              <a:rPr lang="en-US" b="1" baseline="30000" dirty="0" smtClean="0"/>
              <a:t>1</a:t>
            </a:r>
            <a:r>
              <a:rPr lang="en-US" b="1" dirty="0" smtClean="0"/>
              <a:t>, </a:t>
            </a:r>
            <a:r>
              <a:rPr lang="en-US" b="1" dirty="0"/>
              <a:t>Robert </a:t>
            </a:r>
            <a:r>
              <a:rPr lang="en-US" b="1" dirty="0" smtClean="0"/>
              <a:t>Stevens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and Ross </a:t>
            </a:r>
            <a:r>
              <a:rPr lang="en-US" b="1" dirty="0" smtClean="0"/>
              <a:t>King</a:t>
            </a:r>
            <a:r>
              <a:rPr lang="en-US" b="1" baseline="30000" dirty="0" smtClean="0"/>
              <a:t>2</a:t>
            </a:r>
          </a:p>
          <a:p>
            <a:endParaRPr lang="en-GB" dirty="0" smtClean="0"/>
          </a:p>
          <a:p>
            <a:r>
              <a:rPr lang="en-GB" baseline="30000" dirty="0"/>
              <a:t>1</a:t>
            </a:r>
            <a:r>
              <a:rPr lang="en-GB" dirty="0" smtClean="0"/>
              <a:t>Brunel University, London</a:t>
            </a:r>
          </a:p>
          <a:p>
            <a:r>
              <a:rPr lang="en-GB" baseline="30000" dirty="0" smtClean="0"/>
              <a:t>2</a:t>
            </a:r>
            <a:r>
              <a:rPr lang="en-GB" dirty="0" smtClean="0"/>
              <a:t>the University of Manchester</a:t>
            </a:r>
            <a:endParaRPr lang="en-GB" baseline="30000" dirty="0"/>
          </a:p>
        </p:txBody>
      </p:sp>
      <p:pic>
        <p:nvPicPr>
          <p:cNvPr id="5" name="Picture 4" descr="newlogosmalle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60240" cy="1305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2496" y="260648"/>
            <a:ext cx="242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5th UK Ontology Network Meeting, </a:t>
            </a:r>
            <a:endParaRPr lang="en-US" b="1" dirty="0" smtClean="0"/>
          </a:p>
          <a:p>
            <a:r>
              <a:rPr lang="en-US" b="1" dirty="0" smtClean="0"/>
              <a:t>April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2016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5" y="260648"/>
            <a:ext cx="310471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1640" y="2000276"/>
            <a:ext cx="1460313" cy="468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Extraction Accuracy</a:t>
            </a:r>
            <a:endParaRPr lang="en-GB" sz="1200" dirty="0"/>
          </a:p>
        </p:txBody>
      </p:sp>
      <p:sp>
        <p:nvSpPr>
          <p:cNvPr id="5" name="Oval 4"/>
          <p:cNvSpPr/>
          <p:nvPr/>
        </p:nvSpPr>
        <p:spPr>
          <a:xfrm>
            <a:off x="4389129" y="2000276"/>
            <a:ext cx="1464730" cy="47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Provenance Uncertainty</a:t>
            </a:r>
          </a:p>
        </p:txBody>
      </p:sp>
      <p:sp>
        <p:nvSpPr>
          <p:cNvPr id="6" name="Oval 5"/>
          <p:cNvSpPr/>
          <p:nvPr/>
        </p:nvSpPr>
        <p:spPr>
          <a:xfrm>
            <a:off x="3691849" y="3431597"/>
            <a:ext cx="1429645" cy="501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Total Uncertainty</a:t>
            </a:r>
            <a:endParaRPr lang="en-GB" sz="1200" dirty="0"/>
          </a:p>
        </p:txBody>
      </p:sp>
      <p:cxnSp>
        <p:nvCxnSpPr>
          <p:cNvPr id="7" name="Straight Arrow Connector 6"/>
          <p:cNvCxnSpPr>
            <a:stCxn id="4" idx="5"/>
            <a:endCxn id="6" idx="1"/>
          </p:cNvCxnSpPr>
          <p:nvPr/>
        </p:nvCxnSpPr>
        <p:spPr>
          <a:xfrm>
            <a:off x="2578095" y="2400545"/>
            <a:ext cx="1323121" cy="1104489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 flipH="1">
            <a:off x="4406672" y="2470638"/>
            <a:ext cx="714822" cy="960959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76961" y="2000276"/>
            <a:ext cx="1460313" cy="468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Textual Uncertainty</a:t>
            </a:r>
            <a:endParaRPr lang="en-GB" sz="1200" dirty="0"/>
          </a:p>
        </p:txBody>
      </p:sp>
      <p:cxnSp>
        <p:nvCxnSpPr>
          <p:cNvPr id="11" name="Straight Arrow Connector 10"/>
          <p:cNvCxnSpPr>
            <a:stCxn id="10" idx="4"/>
            <a:endCxn id="6" idx="0"/>
          </p:cNvCxnSpPr>
          <p:nvPr/>
        </p:nvCxnSpPr>
        <p:spPr>
          <a:xfrm>
            <a:off x="3607118" y="2469220"/>
            <a:ext cx="799554" cy="96237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0152" y="1985646"/>
            <a:ext cx="1464730" cy="47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ExperimentalConfirmation</a:t>
            </a:r>
          </a:p>
        </p:txBody>
      </p:sp>
      <p:cxnSp>
        <p:nvCxnSpPr>
          <p:cNvPr id="21" name="Straight Arrow Connector 20"/>
          <p:cNvCxnSpPr>
            <a:stCxn id="20" idx="3"/>
            <a:endCxn id="6" idx="7"/>
          </p:cNvCxnSpPr>
          <p:nvPr/>
        </p:nvCxnSpPr>
        <p:spPr>
          <a:xfrm flipH="1">
            <a:off x="4912127" y="2387125"/>
            <a:ext cx="1242530" cy="1117909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95572"/>
              </p:ext>
            </p:extLst>
          </p:nvPr>
        </p:nvGraphicFramePr>
        <p:xfrm>
          <a:off x="6060449" y="2709029"/>
          <a:ext cx="122413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45"/>
                <a:gridCol w="408045"/>
                <a:gridCol w="408045"/>
              </a:tblGrid>
              <a:tr h="25646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-</a:t>
                      </a:r>
                      <a:endParaRPr lang="en-GB" sz="1200" dirty="0"/>
                    </a:p>
                  </a:txBody>
                  <a:tcPr/>
                </a:tc>
              </a:tr>
              <a:tr h="25646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0.9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0.5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40588"/>
              </p:ext>
            </p:extLst>
          </p:nvPr>
        </p:nvGraphicFramePr>
        <p:xfrm>
          <a:off x="755576" y="4671144"/>
          <a:ext cx="79928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792088"/>
                <a:gridCol w="1224137"/>
                <a:gridCol w="1080119"/>
                <a:gridCol w="1224136"/>
                <a:gridCol w="1224136"/>
                <a:gridCol w="144015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Molecule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Interaction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Uncertainty</a:t>
                      </a:r>
                    </a:p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Experiment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Experimental Confirmation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Uncertainty</a:t>
                      </a:r>
                    </a:p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Experiment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E32462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curcumin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regulation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BCL2_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0.3941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0.7489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E32744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curcumin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positive regulation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P53_HUMAN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0.3924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0.1569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E32549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curcumin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regulation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Q9H014_HUMAN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0.3929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0.3929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5896388" y="1784251"/>
            <a:ext cx="1627940" cy="16473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Elbow Connector 54"/>
          <p:cNvCxnSpPr>
            <a:stCxn id="53" idx="2"/>
            <a:endCxn id="56" idx="0"/>
          </p:cNvCxnSpPr>
          <p:nvPr/>
        </p:nvCxnSpPr>
        <p:spPr>
          <a:xfrm rot="5400000">
            <a:off x="6101469" y="4040079"/>
            <a:ext cx="1217373" cy="40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687091" y="464896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827584" y="817548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Computing Total </a:t>
            </a:r>
            <a:r>
              <a:rPr lang="pl-PL" sz="3200" dirty="0" err="1">
                <a:solidFill>
                  <a:srgbClr val="FF0000"/>
                </a:solidFill>
              </a:rPr>
              <a:t>U</a:t>
            </a:r>
            <a:r>
              <a:rPr lang="pl-PL" sz="3200" dirty="0" err="1" smtClean="0">
                <a:solidFill>
                  <a:srgbClr val="FF0000"/>
                </a:solidFill>
              </a:rPr>
              <a:t>ncertainty</a:t>
            </a:r>
            <a:endParaRPr lang="pl-PL" sz="3200" dirty="0" smtClean="0">
              <a:solidFill>
                <a:srgbClr val="FF0000"/>
              </a:solidFill>
            </a:endParaRPr>
          </a:p>
        </p:txBody>
      </p:sp>
      <p:sp>
        <p:nvSpPr>
          <p:cNvPr id="63" name="Up Arrow 62"/>
          <p:cNvSpPr/>
          <p:nvPr/>
        </p:nvSpPr>
        <p:spPr>
          <a:xfrm>
            <a:off x="8388424" y="5120815"/>
            <a:ext cx="144016" cy="218621"/>
          </a:xfrm>
          <a:prstGeom prst="up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Up Arrow 63"/>
          <p:cNvSpPr/>
          <p:nvPr/>
        </p:nvSpPr>
        <p:spPr>
          <a:xfrm flipV="1">
            <a:off x="8388424" y="5517231"/>
            <a:ext cx="144016" cy="213427"/>
          </a:xfrm>
          <a:prstGeom prst="up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8352420" y="5949280"/>
            <a:ext cx="216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Screen Shot 2015-01-19 at 9.5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44824"/>
            <a:ext cx="900632" cy="10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Updating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he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odel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The current model is checked against the extracted events</a:t>
            </a:r>
          </a:p>
          <a:p>
            <a:pPr marL="342900" lvl="1" indent="-34290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For example, it does not have a link 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sz="2400" i="1" dirty="0" err="1" smtClean="0"/>
              <a:t>curcumin</a:t>
            </a:r>
            <a:r>
              <a:rPr lang="en-US" sz="2400" i="1" dirty="0" smtClean="0"/>
              <a:t> – negative regulation - protein </a:t>
            </a:r>
            <a:r>
              <a:rPr lang="en-US" sz="2400" i="1" dirty="0"/>
              <a:t>Q9H014_HUMAN. </a:t>
            </a:r>
            <a:endParaRPr lang="en-US" sz="2400" i="1" dirty="0" smtClean="0"/>
          </a:p>
          <a:p>
            <a:pPr marL="342900" lvl="1" indent="-34290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Therefore the model can be extended by adding the link with a moderately high certainty</a:t>
            </a:r>
            <a:r>
              <a:rPr lang="en-GB" sz="2400" dirty="0">
                <a:latin typeface="Arial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8001" y="1556804"/>
            <a:ext cx="5256000" cy="1653294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6600"/>
              <a:t>Thank you</a:t>
            </a:r>
          </a:p>
        </p:txBody>
      </p:sp>
      <p:sp>
        <p:nvSpPr>
          <p:cNvPr id="47106" name="Rectangle 22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898400" y="6276179"/>
            <a:ext cx="990720" cy="3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anchorCtr="0" compatLnSpc="1">
            <a:prstTxWarp prst="textNoShape">
              <a:avLst/>
            </a:prstTxWarp>
          </a:bodyPr>
          <a:lstStyle/>
          <a:p>
            <a:pPr hangingPunct="1"/>
            <a:fld id="{90F49964-BEC2-C642-AD99-2452C44AB695}" type="slidenum">
              <a:rPr lang="en-GB" sz="1200">
                <a:solidFill>
                  <a:srgbClr val="D1EAEE"/>
                </a:solidFill>
                <a:cs typeface="ＭＳ Ｐゴシック" charset="0"/>
              </a:rPr>
              <a:pPr hangingPunct="1"/>
              <a:t>12</a:t>
            </a:fld>
            <a:endParaRPr lang="en-GB" sz="1200">
              <a:solidFill>
                <a:srgbClr val="D1EAEE"/>
              </a:solidFill>
              <a:cs typeface="ＭＳ Ｐゴシック" charset="0"/>
            </a:endParaRPr>
          </a:p>
        </p:txBody>
      </p:sp>
      <p:grpSp>
        <p:nvGrpSpPr>
          <p:cNvPr id="47107" name="Group 158"/>
          <p:cNvGrpSpPr>
            <a:grpSpLocks/>
          </p:cNvGrpSpPr>
          <p:nvPr/>
        </p:nvGrpSpPr>
        <p:grpSpPr bwMode="auto">
          <a:xfrm>
            <a:off x="5724001" y="4005062"/>
            <a:ext cx="2161440" cy="2232234"/>
            <a:chOff x="1488" y="1776"/>
            <a:chExt cx="960" cy="864"/>
          </a:xfrm>
        </p:grpSpPr>
        <p:grpSp>
          <p:nvGrpSpPr>
            <p:cNvPr id="47110" name="Group 159"/>
            <p:cNvGrpSpPr>
              <a:grpSpLocks/>
            </p:cNvGrpSpPr>
            <p:nvPr/>
          </p:nvGrpSpPr>
          <p:grpSpPr bwMode="auto">
            <a:xfrm>
              <a:off x="1584" y="1776"/>
              <a:ext cx="864" cy="480"/>
              <a:chOff x="528" y="-720"/>
              <a:chExt cx="1920" cy="1200"/>
            </a:xfrm>
          </p:grpSpPr>
          <p:sp>
            <p:nvSpPr>
              <p:cNvPr id="47137" name="Oval 160"/>
              <p:cNvSpPr>
                <a:spLocks noChangeArrowheads="1"/>
              </p:cNvSpPr>
              <p:nvPr/>
            </p:nvSpPr>
            <p:spPr bwMode="auto">
              <a:xfrm>
                <a:off x="1296" y="-192"/>
                <a:ext cx="192" cy="19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38" name="Oval 161"/>
              <p:cNvSpPr>
                <a:spLocks noChangeArrowheads="1"/>
              </p:cNvSpPr>
              <p:nvPr/>
            </p:nvSpPr>
            <p:spPr bwMode="auto">
              <a:xfrm>
                <a:off x="1536" y="-720"/>
                <a:ext cx="192" cy="19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39" name="Oval 162"/>
              <p:cNvSpPr>
                <a:spLocks noChangeArrowheads="1"/>
              </p:cNvSpPr>
              <p:nvPr/>
            </p:nvSpPr>
            <p:spPr bwMode="auto">
              <a:xfrm>
                <a:off x="1872" y="-96"/>
                <a:ext cx="192" cy="19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0" name="Oval 163"/>
              <p:cNvSpPr>
                <a:spLocks noChangeArrowheads="1"/>
              </p:cNvSpPr>
              <p:nvPr/>
            </p:nvSpPr>
            <p:spPr bwMode="auto">
              <a:xfrm>
                <a:off x="1296" y="192"/>
                <a:ext cx="192" cy="19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1" name="Rectangle 164"/>
              <p:cNvSpPr>
                <a:spLocks noChangeArrowheads="1"/>
              </p:cNvSpPr>
              <p:nvPr/>
            </p:nvSpPr>
            <p:spPr bwMode="auto">
              <a:xfrm>
                <a:off x="1776" y="-384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2" name="Rectangle 165"/>
              <p:cNvSpPr>
                <a:spLocks noChangeArrowheads="1"/>
              </p:cNvSpPr>
              <p:nvPr/>
            </p:nvSpPr>
            <p:spPr bwMode="auto">
              <a:xfrm>
                <a:off x="1776" y="-528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3" name="Rectangle 166"/>
              <p:cNvSpPr>
                <a:spLocks noChangeArrowheads="1"/>
              </p:cNvSpPr>
              <p:nvPr/>
            </p:nvSpPr>
            <p:spPr bwMode="auto">
              <a:xfrm>
                <a:off x="1776" y="-240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4" name="Rectangle 167"/>
              <p:cNvSpPr>
                <a:spLocks noChangeArrowheads="1"/>
              </p:cNvSpPr>
              <p:nvPr/>
            </p:nvSpPr>
            <p:spPr bwMode="auto">
              <a:xfrm>
                <a:off x="2064" y="96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5" name="Rectangle 168"/>
              <p:cNvSpPr>
                <a:spLocks noChangeArrowheads="1"/>
              </p:cNvSpPr>
              <p:nvPr/>
            </p:nvSpPr>
            <p:spPr bwMode="auto">
              <a:xfrm>
                <a:off x="1488" y="384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6" name="Rectangle 169"/>
              <p:cNvSpPr>
                <a:spLocks noChangeArrowheads="1"/>
              </p:cNvSpPr>
              <p:nvPr/>
            </p:nvSpPr>
            <p:spPr bwMode="auto">
              <a:xfrm>
                <a:off x="2064" y="240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7" name="Rectangle 170"/>
              <p:cNvSpPr>
                <a:spLocks noChangeArrowheads="1"/>
              </p:cNvSpPr>
              <p:nvPr/>
            </p:nvSpPr>
            <p:spPr bwMode="auto">
              <a:xfrm>
                <a:off x="528" y="-336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8" name="Rectangle 171"/>
              <p:cNvSpPr>
                <a:spLocks noChangeArrowheads="1"/>
              </p:cNvSpPr>
              <p:nvPr/>
            </p:nvSpPr>
            <p:spPr bwMode="auto">
              <a:xfrm>
                <a:off x="528" y="-192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49" name="Line 172"/>
              <p:cNvSpPr>
                <a:spLocks noChangeShapeType="1"/>
              </p:cNvSpPr>
              <p:nvPr/>
            </p:nvSpPr>
            <p:spPr bwMode="auto">
              <a:xfrm>
                <a:off x="1104" y="-384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Line 173"/>
              <p:cNvSpPr>
                <a:spLocks noChangeShapeType="1"/>
              </p:cNvSpPr>
              <p:nvPr/>
            </p:nvSpPr>
            <p:spPr bwMode="auto">
              <a:xfrm flipV="1">
                <a:off x="1152" y="-624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Line 174"/>
              <p:cNvSpPr>
                <a:spLocks noChangeShapeType="1"/>
              </p:cNvSpPr>
              <p:nvPr/>
            </p:nvSpPr>
            <p:spPr bwMode="auto">
              <a:xfrm flipH="1">
                <a:off x="1392" y="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Line 175"/>
              <p:cNvSpPr>
                <a:spLocks noChangeShapeType="1"/>
              </p:cNvSpPr>
              <p:nvPr/>
            </p:nvSpPr>
            <p:spPr bwMode="auto">
              <a:xfrm>
                <a:off x="1488" y="-96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Oval 176"/>
              <p:cNvSpPr>
                <a:spLocks noChangeArrowheads="1"/>
              </p:cNvSpPr>
              <p:nvPr/>
            </p:nvSpPr>
            <p:spPr bwMode="auto">
              <a:xfrm>
                <a:off x="960" y="-528"/>
                <a:ext cx="192" cy="19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/>
                <a:endParaRPr lang="en-US"/>
              </a:p>
            </p:txBody>
          </p:sp>
          <p:sp>
            <p:nvSpPr>
              <p:cNvPr id="47154" name="Line 177"/>
              <p:cNvSpPr>
                <a:spLocks noChangeShapeType="1"/>
              </p:cNvSpPr>
              <p:nvPr/>
            </p:nvSpPr>
            <p:spPr bwMode="auto">
              <a:xfrm flipH="1">
                <a:off x="1440" y="-52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Line 178"/>
              <p:cNvSpPr>
                <a:spLocks noChangeShapeType="1"/>
              </p:cNvSpPr>
              <p:nvPr/>
            </p:nvSpPr>
            <p:spPr bwMode="auto">
              <a:xfrm flipV="1">
                <a:off x="1488" y="4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56" name="Group 179"/>
              <p:cNvGrpSpPr>
                <a:grpSpLocks/>
              </p:cNvGrpSpPr>
              <p:nvPr/>
            </p:nvGrpSpPr>
            <p:grpSpPr bwMode="auto">
              <a:xfrm>
                <a:off x="912" y="-336"/>
                <a:ext cx="96" cy="192"/>
                <a:chOff x="912" y="-336"/>
                <a:chExt cx="96" cy="192"/>
              </a:xfrm>
            </p:grpSpPr>
            <p:sp>
              <p:nvSpPr>
                <p:cNvPr id="47171" name="Line 180"/>
                <p:cNvSpPr>
                  <a:spLocks noChangeShapeType="1"/>
                </p:cNvSpPr>
                <p:nvPr/>
              </p:nvSpPr>
              <p:spPr bwMode="auto">
                <a:xfrm>
                  <a:off x="1008" y="-3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2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912" y="-1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3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912" y="-2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57" name="Group 183"/>
              <p:cNvGrpSpPr>
                <a:grpSpLocks/>
              </p:cNvGrpSpPr>
              <p:nvPr/>
            </p:nvGrpSpPr>
            <p:grpSpPr bwMode="auto">
              <a:xfrm flipH="1">
                <a:off x="1968" y="96"/>
                <a:ext cx="96" cy="192"/>
                <a:chOff x="912" y="-336"/>
                <a:chExt cx="96" cy="192"/>
              </a:xfrm>
            </p:grpSpPr>
            <p:sp>
              <p:nvSpPr>
                <p:cNvPr id="47168" name="Line 184"/>
                <p:cNvSpPr>
                  <a:spLocks noChangeShapeType="1"/>
                </p:cNvSpPr>
                <p:nvPr/>
              </p:nvSpPr>
              <p:spPr bwMode="auto">
                <a:xfrm>
                  <a:off x="1008" y="-3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9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912" y="-1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0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912" y="-2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58" name="Group 187"/>
              <p:cNvGrpSpPr>
                <a:grpSpLocks/>
              </p:cNvGrpSpPr>
              <p:nvPr/>
            </p:nvGrpSpPr>
            <p:grpSpPr bwMode="auto">
              <a:xfrm flipH="1">
                <a:off x="1680" y="-528"/>
                <a:ext cx="96" cy="192"/>
                <a:chOff x="912" y="-336"/>
                <a:chExt cx="96" cy="192"/>
              </a:xfrm>
            </p:grpSpPr>
            <p:sp>
              <p:nvSpPr>
                <p:cNvPr id="47165" name="Line 188"/>
                <p:cNvSpPr>
                  <a:spLocks noChangeShapeType="1"/>
                </p:cNvSpPr>
                <p:nvPr/>
              </p:nvSpPr>
              <p:spPr bwMode="auto">
                <a:xfrm>
                  <a:off x="1008" y="-3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6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912" y="-1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7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912" y="-2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59" name="Group 191"/>
              <p:cNvGrpSpPr>
                <a:grpSpLocks/>
              </p:cNvGrpSpPr>
              <p:nvPr/>
            </p:nvGrpSpPr>
            <p:grpSpPr bwMode="auto">
              <a:xfrm flipH="1">
                <a:off x="1680" y="-384"/>
                <a:ext cx="96" cy="192"/>
                <a:chOff x="912" y="-336"/>
                <a:chExt cx="96" cy="192"/>
              </a:xfrm>
            </p:grpSpPr>
            <p:sp>
              <p:nvSpPr>
                <p:cNvPr id="47162" name="Line 192"/>
                <p:cNvSpPr>
                  <a:spLocks noChangeShapeType="1"/>
                </p:cNvSpPr>
                <p:nvPr/>
              </p:nvSpPr>
              <p:spPr bwMode="auto">
                <a:xfrm>
                  <a:off x="1008" y="-3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912" y="-1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912" y="-2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160" name="Line 195"/>
              <p:cNvSpPr>
                <a:spLocks noChangeShapeType="1"/>
              </p:cNvSpPr>
              <p:nvPr/>
            </p:nvSpPr>
            <p:spPr bwMode="auto">
              <a:xfrm flipH="1">
                <a:off x="1392" y="3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Line 196"/>
              <p:cNvSpPr>
                <a:spLocks noChangeShapeType="1"/>
              </p:cNvSpPr>
              <p:nvPr/>
            </p:nvSpPr>
            <p:spPr bwMode="auto">
              <a:xfrm>
                <a:off x="1392" y="4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1" name="Oval 197"/>
            <p:cNvSpPr>
              <a:spLocks noChangeArrowheads="1"/>
            </p:cNvSpPr>
            <p:nvPr/>
          </p:nvSpPr>
          <p:spPr bwMode="auto">
            <a:xfrm>
              <a:off x="1834" y="2371"/>
              <a:ext cx="86" cy="77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2" name="Oval 198"/>
            <p:cNvSpPr>
              <a:spLocks noChangeArrowheads="1"/>
            </p:cNvSpPr>
            <p:nvPr/>
          </p:nvSpPr>
          <p:spPr bwMode="auto">
            <a:xfrm>
              <a:off x="1824" y="2179"/>
              <a:ext cx="86" cy="77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3" name="Oval 199"/>
            <p:cNvSpPr>
              <a:spLocks noChangeArrowheads="1"/>
            </p:cNvSpPr>
            <p:nvPr/>
          </p:nvSpPr>
          <p:spPr bwMode="auto">
            <a:xfrm>
              <a:off x="2093" y="2410"/>
              <a:ext cx="86" cy="7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4" name="Oval 200"/>
            <p:cNvSpPr>
              <a:spLocks noChangeArrowheads="1"/>
            </p:cNvSpPr>
            <p:nvPr/>
          </p:nvSpPr>
          <p:spPr bwMode="auto">
            <a:xfrm>
              <a:off x="1834" y="2525"/>
              <a:ext cx="86" cy="77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5" name="Rectangle 201"/>
            <p:cNvSpPr>
              <a:spLocks noChangeArrowheads="1"/>
            </p:cNvSpPr>
            <p:nvPr/>
          </p:nvSpPr>
          <p:spPr bwMode="auto">
            <a:xfrm>
              <a:off x="2179" y="2486"/>
              <a:ext cx="173" cy="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6" name="Rectangle 202"/>
            <p:cNvSpPr>
              <a:spLocks noChangeArrowheads="1"/>
            </p:cNvSpPr>
            <p:nvPr/>
          </p:nvSpPr>
          <p:spPr bwMode="auto">
            <a:xfrm>
              <a:off x="1920" y="2602"/>
              <a:ext cx="173" cy="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7" name="Rectangle 203"/>
            <p:cNvSpPr>
              <a:spLocks noChangeArrowheads="1"/>
            </p:cNvSpPr>
            <p:nvPr/>
          </p:nvSpPr>
          <p:spPr bwMode="auto">
            <a:xfrm>
              <a:off x="2179" y="2544"/>
              <a:ext cx="173" cy="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8" name="Rectangle 204"/>
            <p:cNvSpPr>
              <a:spLocks noChangeArrowheads="1"/>
            </p:cNvSpPr>
            <p:nvPr/>
          </p:nvSpPr>
          <p:spPr bwMode="auto">
            <a:xfrm>
              <a:off x="1488" y="2314"/>
              <a:ext cx="173" cy="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19" name="Rectangle 205"/>
            <p:cNvSpPr>
              <a:spLocks noChangeArrowheads="1"/>
            </p:cNvSpPr>
            <p:nvPr/>
          </p:nvSpPr>
          <p:spPr bwMode="auto">
            <a:xfrm>
              <a:off x="1488" y="2371"/>
              <a:ext cx="173" cy="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20" name="Line 206"/>
            <p:cNvSpPr>
              <a:spLocks noChangeShapeType="1"/>
            </p:cNvSpPr>
            <p:nvPr/>
          </p:nvSpPr>
          <p:spPr bwMode="auto">
            <a:xfrm>
              <a:off x="1747" y="2294"/>
              <a:ext cx="108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207"/>
            <p:cNvSpPr>
              <a:spLocks noChangeShapeType="1"/>
            </p:cNvSpPr>
            <p:nvPr/>
          </p:nvSpPr>
          <p:spPr bwMode="auto">
            <a:xfrm flipV="1">
              <a:off x="1769" y="2208"/>
              <a:ext cx="55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208"/>
            <p:cNvSpPr>
              <a:spLocks noChangeShapeType="1"/>
            </p:cNvSpPr>
            <p:nvPr/>
          </p:nvSpPr>
          <p:spPr bwMode="auto">
            <a:xfrm flipH="1">
              <a:off x="1877" y="2448"/>
              <a:ext cx="0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9"/>
            <p:cNvSpPr>
              <a:spLocks noChangeShapeType="1"/>
            </p:cNvSpPr>
            <p:nvPr/>
          </p:nvSpPr>
          <p:spPr bwMode="auto">
            <a:xfrm>
              <a:off x="1920" y="2410"/>
              <a:ext cx="173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Oval 210"/>
            <p:cNvSpPr>
              <a:spLocks noChangeArrowheads="1"/>
            </p:cNvSpPr>
            <p:nvPr/>
          </p:nvSpPr>
          <p:spPr bwMode="auto">
            <a:xfrm>
              <a:off x="1682" y="2237"/>
              <a:ext cx="87" cy="77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/>
              <a:endParaRPr lang="en-US"/>
            </a:p>
          </p:txBody>
        </p:sp>
        <p:sp>
          <p:nvSpPr>
            <p:cNvPr id="47125" name="Line 211"/>
            <p:cNvSpPr>
              <a:spLocks noChangeShapeType="1"/>
            </p:cNvSpPr>
            <p:nvPr/>
          </p:nvSpPr>
          <p:spPr bwMode="auto">
            <a:xfrm flipH="1">
              <a:off x="1898" y="2208"/>
              <a:ext cx="7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12"/>
            <p:cNvSpPr>
              <a:spLocks noChangeShapeType="1"/>
            </p:cNvSpPr>
            <p:nvPr/>
          </p:nvSpPr>
          <p:spPr bwMode="auto">
            <a:xfrm flipV="1">
              <a:off x="1920" y="2467"/>
              <a:ext cx="173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27" name="Group 213"/>
            <p:cNvGrpSpPr>
              <a:grpSpLocks/>
            </p:cNvGrpSpPr>
            <p:nvPr/>
          </p:nvGrpSpPr>
          <p:grpSpPr bwMode="auto">
            <a:xfrm>
              <a:off x="1661" y="2314"/>
              <a:ext cx="43" cy="76"/>
              <a:chOff x="912" y="-336"/>
              <a:chExt cx="96" cy="192"/>
            </a:xfrm>
          </p:grpSpPr>
          <p:sp>
            <p:nvSpPr>
              <p:cNvPr id="47134" name="Line 214"/>
              <p:cNvSpPr>
                <a:spLocks noChangeShapeType="1"/>
              </p:cNvSpPr>
              <p:nvPr/>
            </p:nvSpPr>
            <p:spPr bwMode="auto">
              <a:xfrm>
                <a:off x="1008" y="-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Line 215"/>
              <p:cNvSpPr>
                <a:spLocks noChangeShapeType="1"/>
              </p:cNvSpPr>
              <p:nvPr/>
            </p:nvSpPr>
            <p:spPr bwMode="auto">
              <a:xfrm flipH="1">
                <a:off x="912" y="-14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Line 216"/>
              <p:cNvSpPr>
                <a:spLocks noChangeShapeType="1"/>
              </p:cNvSpPr>
              <p:nvPr/>
            </p:nvSpPr>
            <p:spPr bwMode="auto">
              <a:xfrm flipH="1">
                <a:off x="912" y="-2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8" name="Group 217"/>
            <p:cNvGrpSpPr>
              <a:grpSpLocks/>
            </p:cNvGrpSpPr>
            <p:nvPr/>
          </p:nvGrpSpPr>
          <p:grpSpPr bwMode="auto">
            <a:xfrm flipH="1">
              <a:off x="2136" y="2486"/>
              <a:ext cx="43" cy="77"/>
              <a:chOff x="912" y="-336"/>
              <a:chExt cx="96" cy="192"/>
            </a:xfrm>
          </p:grpSpPr>
          <p:sp>
            <p:nvSpPr>
              <p:cNvPr id="47131" name="Line 218"/>
              <p:cNvSpPr>
                <a:spLocks noChangeShapeType="1"/>
              </p:cNvSpPr>
              <p:nvPr/>
            </p:nvSpPr>
            <p:spPr bwMode="auto">
              <a:xfrm>
                <a:off x="1008" y="-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Line 219"/>
              <p:cNvSpPr>
                <a:spLocks noChangeShapeType="1"/>
              </p:cNvSpPr>
              <p:nvPr/>
            </p:nvSpPr>
            <p:spPr bwMode="auto">
              <a:xfrm flipH="1">
                <a:off x="912" y="-14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Line 220"/>
              <p:cNvSpPr>
                <a:spLocks noChangeShapeType="1"/>
              </p:cNvSpPr>
              <p:nvPr/>
            </p:nvSpPr>
            <p:spPr bwMode="auto">
              <a:xfrm flipH="1">
                <a:off x="912" y="-2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9" name="Line 221"/>
            <p:cNvSpPr>
              <a:spLocks noChangeShapeType="1"/>
            </p:cNvSpPr>
            <p:nvPr/>
          </p:nvSpPr>
          <p:spPr bwMode="auto">
            <a:xfrm flipH="1">
              <a:off x="1877" y="2602"/>
              <a:ext cx="0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22"/>
            <p:cNvSpPr>
              <a:spLocks noChangeShapeType="1"/>
            </p:cNvSpPr>
            <p:nvPr/>
          </p:nvSpPr>
          <p:spPr bwMode="auto">
            <a:xfrm>
              <a:off x="1877" y="2621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0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Big </a:t>
            </a:r>
            <a:r>
              <a:rPr lang="en-US" dirty="0" smtClean="0">
                <a:solidFill>
                  <a:srgbClr val="FF0000"/>
                </a:solidFill>
              </a:rPr>
              <a:t>Mechanism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  <a:hlinkClick r:id="rId3"/>
              </a:rPr>
              <a:t>www.darpa.mil/program/big-mechanism</a:t>
            </a:r>
            <a:endParaRPr lang="en-US" sz="2400" dirty="0">
              <a:latin typeface="Arial" charset="0"/>
            </a:endParaRPr>
          </a:p>
          <a:p>
            <a:pPr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$45 million DARPA research </a:t>
            </a:r>
            <a:r>
              <a:rPr lang="en-US" sz="2400" dirty="0" smtClean="0">
                <a:latin typeface="Arial" charset="0"/>
              </a:rPr>
              <a:t>program.</a:t>
            </a:r>
            <a:endParaRPr lang="en-US" sz="2400" dirty="0">
              <a:latin typeface="Arial" charset="0"/>
            </a:endParaRPr>
          </a:p>
          <a:p>
            <a:pPr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2014 -</a:t>
            </a:r>
            <a:r>
              <a:rPr lang="en-US" sz="2400" dirty="0" smtClean="0">
                <a:latin typeface="Arial" charset="0"/>
              </a:rPr>
              <a:t>2017.</a:t>
            </a:r>
            <a:endParaRPr lang="en-US" sz="2400" dirty="0">
              <a:latin typeface="Arial" charset="0"/>
            </a:endParaRPr>
          </a:p>
          <a:p>
            <a:pPr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ims to develop </a:t>
            </a:r>
            <a:r>
              <a:rPr lang="en-US" sz="2400" dirty="0">
                <a:latin typeface="Arial" charset="0"/>
              </a:rPr>
              <a:t>software that will read cancer research papers, integrate them into a </a:t>
            </a:r>
            <a:r>
              <a:rPr lang="en-US" sz="2400" dirty="0" smtClean="0">
                <a:latin typeface="Arial" charset="0"/>
              </a:rPr>
              <a:t>(big) cancer model, </a:t>
            </a:r>
            <a:r>
              <a:rPr lang="en-US" sz="2400" dirty="0">
                <a:latin typeface="Arial" charset="0"/>
              </a:rPr>
              <a:t>and frame new hypotheses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dirty="0" smtClean="0">
                <a:latin typeface="Arial" charset="0"/>
              </a:rPr>
              <a:t>We are in the Chicago Consortium (the </a:t>
            </a:r>
            <a:r>
              <a:rPr lang="en-US" sz="2400" dirty="0">
                <a:latin typeface="Arial" charset="0"/>
              </a:rPr>
              <a:t>University of </a:t>
            </a:r>
            <a:r>
              <a:rPr lang="en-US" sz="2400" dirty="0" smtClean="0">
                <a:latin typeface="Arial" charset="0"/>
              </a:rPr>
              <a:t>Chicago, ISI </a:t>
            </a:r>
            <a:r>
              <a:rPr lang="en-US" sz="2400" dirty="0">
                <a:latin typeface="Arial" charset="0"/>
              </a:rPr>
              <a:t>(Information Sciences </a:t>
            </a:r>
            <a:r>
              <a:rPr lang="en-US" sz="2400" dirty="0" smtClean="0">
                <a:latin typeface="Arial" charset="0"/>
              </a:rPr>
              <a:t>Institute, CA), Microsoft, the </a:t>
            </a:r>
            <a:r>
              <a:rPr lang="en-US" sz="2400" dirty="0">
                <a:latin typeface="Arial" charset="0"/>
              </a:rPr>
              <a:t>University of </a:t>
            </a:r>
            <a:r>
              <a:rPr lang="en-US" sz="2400" dirty="0" smtClean="0">
                <a:latin typeface="Arial" charset="0"/>
              </a:rPr>
              <a:t>Manchester, Brunel </a:t>
            </a:r>
            <a:r>
              <a:rPr lang="en-US" sz="2400" dirty="0">
                <a:latin typeface="Arial" charset="0"/>
              </a:rPr>
              <a:t>University, </a:t>
            </a:r>
            <a:r>
              <a:rPr lang="en-US" sz="2400" dirty="0" smtClean="0">
                <a:latin typeface="Arial" charset="0"/>
              </a:rPr>
              <a:t>London)</a:t>
            </a:r>
            <a:endParaRPr lang="en-US" sz="2400" dirty="0">
              <a:latin typeface="Arial" charset="0"/>
            </a:endParaRPr>
          </a:p>
          <a:p>
            <a:pPr marL="0" indent="0">
              <a:lnSpc>
                <a:spcPct val="104000"/>
              </a:lnSpc>
              <a:spcBef>
                <a:spcPts val="500"/>
              </a:spcBef>
              <a:spcAft>
                <a:spcPts val="1200"/>
              </a:spcAft>
              <a:buSzPct val="73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1279936" cy="1811271"/>
          </a:xfrm>
          <a:prstGeom prst="rect">
            <a:avLst/>
          </a:prstGeom>
        </p:spPr>
      </p:pic>
      <p:pic>
        <p:nvPicPr>
          <p:cNvPr id="40" name="Picture 39" descr="Screen Shot 2015-01-19 at 9.5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020386" cy="85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Reading-Assembly-Explanation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096" y="2403743"/>
            <a:ext cx="3113329" cy="290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76036"/>
            <a:ext cx="1526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Reading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700808"/>
            <a:ext cx="1770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Assembly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59600" y="1709669"/>
            <a:ext cx="21419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Explanation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5424377"/>
            <a:ext cx="1240674" cy="1318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924944"/>
            <a:ext cx="1769924" cy="11778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835696" y="3129474"/>
            <a:ext cx="927400" cy="1149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7707" y="6214938"/>
            <a:ext cx="890761" cy="261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1500" y="5147289"/>
            <a:ext cx="244473" cy="45075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861048"/>
            <a:ext cx="864096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54320" y="5015015"/>
            <a:ext cx="322105" cy="4879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16" y="2578243"/>
            <a:ext cx="1279936" cy="1811271"/>
          </a:xfrm>
          <a:prstGeom prst="rect">
            <a:avLst/>
          </a:prstGeom>
        </p:spPr>
      </p:pic>
      <p:pic>
        <p:nvPicPr>
          <p:cNvPr id="27" name="Picture 26" descr="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16" y="4578651"/>
            <a:ext cx="1279936" cy="181127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5796136" y="3573016"/>
            <a:ext cx="1472980" cy="1712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80112" y="3212976"/>
            <a:ext cx="172819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829958" y="6214938"/>
            <a:ext cx="61538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97143" y="6031622"/>
            <a:ext cx="561493" cy="261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99792" y="3501008"/>
            <a:ext cx="349767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Very large conflicting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(probabilistic) network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7602" y="5657671"/>
            <a:ext cx="1132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(relevant)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grounded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8132" y="3537687"/>
            <a:ext cx="1579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Computational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hypotheses/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wet lab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controlling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states of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network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37" descr="Screen Shot 2015-01-19 at 9.53.3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76872"/>
            <a:ext cx="900632" cy="1052546"/>
          </a:xfrm>
          <a:prstGeom prst="rect">
            <a:avLst/>
          </a:prstGeom>
        </p:spPr>
      </p:pic>
      <p:pic>
        <p:nvPicPr>
          <p:cNvPr id="39" name="Picture 38" descr="Screen Shot 2015-01-19 at 9.5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1" y="5424377"/>
            <a:ext cx="1659467" cy="138714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907704" y="4653136"/>
            <a:ext cx="936104" cy="64807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9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6" idx="0"/>
            <a:endCxn id="6" idx="2"/>
          </p:cNvCxnSpPr>
          <p:nvPr/>
        </p:nvCxnSpPr>
        <p:spPr>
          <a:xfrm>
            <a:off x="4099424" y="2412695"/>
            <a:ext cx="0" cy="2528473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-Right Arrow 36"/>
          <p:cNvSpPr/>
          <p:nvPr/>
        </p:nvSpPr>
        <p:spPr>
          <a:xfrm>
            <a:off x="6129264" y="2492896"/>
            <a:ext cx="1512168" cy="90044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-Right Arrow 23"/>
          <p:cNvSpPr/>
          <p:nvPr/>
        </p:nvSpPr>
        <p:spPr>
          <a:xfrm>
            <a:off x="6109519" y="3861048"/>
            <a:ext cx="1512168" cy="97245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Knowledge assembly in Big Mechanism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49214" y="3241068"/>
            <a:ext cx="1050847" cy="899819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3470947" y="3371814"/>
            <a:ext cx="957037" cy="688351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kąt zaokrąglony 4"/>
          <p:cNvSpPr/>
          <p:nvPr/>
        </p:nvSpPr>
        <p:spPr>
          <a:xfrm>
            <a:off x="2233344" y="2412695"/>
            <a:ext cx="3732159" cy="2528473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5"/>
          <p:cNvSpPr txBox="1"/>
          <p:nvPr/>
        </p:nvSpPr>
        <p:spPr>
          <a:xfrm>
            <a:off x="1027480" y="3529435"/>
            <a:ext cx="922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extraction</a:t>
            </a:r>
            <a:endParaRPr lang="pl-PL" sz="1400" i="1" dirty="0">
              <a:solidFill>
                <a:srgbClr val="FF0000"/>
              </a:solidFill>
            </a:endParaRPr>
          </a:p>
        </p:txBody>
      </p:sp>
      <p:sp>
        <p:nvSpPr>
          <p:cNvPr id="8" name="pole tekstowe 5"/>
          <p:cNvSpPr txBox="1"/>
          <p:nvPr/>
        </p:nvSpPr>
        <p:spPr>
          <a:xfrm>
            <a:off x="3470947" y="356662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solidFill>
                  <a:srgbClr val="FF0000"/>
                </a:solidFill>
              </a:rPr>
              <a:t>assembly</a:t>
            </a:r>
            <a:endParaRPr lang="pl-PL" sz="1400" i="1" dirty="0">
              <a:solidFill>
                <a:srgbClr val="FF0000"/>
              </a:solidFill>
            </a:endParaRPr>
          </a:p>
        </p:txBody>
      </p:sp>
      <p:sp>
        <p:nvSpPr>
          <p:cNvPr id="9" name="pole tekstowe 5"/>
          <p:cNvSpPr txBox="1"/>
          <p:nvPr/>
        </p:nvSpPr>
        <p:spPr>
          <a:xfrm>
            <a:off x="2345359" y="3529435"/>
            <a:ext cx="836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evidence</a:t>
            </a:r>
            <a:endParaRPr lang="pl-PL" sz="1400" dirty="0"/>
          </a:p>
        </p:txBody>
      </p:sp>
      <p:sp>
        <p:nvSpPr>
          <p:cNvPr id="12" name="pole tekstowe 5"/>
          <p:cNvSpPr txBox="1"/>
          <p:nvPr/>
        </p:nvSpPr>
        <p:spPr>
          <a:xfrm>
            <a:off x="4434899" y="3425528"/>
            <a:ext cx="143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(probabilistic)</a:t>
            </a:r>
          </a:p>
          <a:p>
            <a:pPr algn="ctr"/>
            <a:r>
              <a:rPr lang="pl-PL" sz="1400" dirty="0" smtClean="0"/>
              <a:t>event knowledge</a:t>
            </a:r>
            <a:endParaRPr lang="pl-PL" sz="1400" dirty="0"/>
          </a:p>
        </p:txBody>
      </p:sp>
      <p:sp>
        <p:nvSpPr>
          <p:cNvPr id="14" name="pole tekstowe 5"/>
          <p:cNvSpPr txBox="1"/>
          <p:nvPr/>
        </p:nvSpPr>
        <p:spPr>
          <a:xfrm>
            <a:off x="3059832" y="2545159"/>
            <a:ext cx="1789721" cy="30777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solidFill>
                  <a:srgbClr val="FF0000"/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probabilistic inference</a:t>
            </a:r>
            <a:endParaRPr lang="pl-PL" sz="1400" i="1" dirty="0">
              <a:solidFill>
                <a:srgbClr val="FF0000"/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  <p:sp>
        <p:nvSpPr>
          <p:cNvPr id="15" name="Circular Arrow 14"/>
          <p:cNvSpPr/>
          <p:nvPr/>
        </p:nvSpPr>
        <p:spPr>
          <a:xfrm flipH="1" flipV="1">
            <a:off x="2454585" y="2792627"/>
            <a:ext cx="2934854" cy="1810849"/>
          </a:xfrm>
          <a:prstGeom prst="circularArrow">
            <a:avLst>
              <a:gd name="adj1" fmla="val 5093"/>
              <a:gd name="adj2" fmla="val 477598"/>
              <a:gd name="adj3" fmla="val 20521156"/>
              <a:gd name="adj4" fmla="val 11566821"/>
              <a:gd name="adj5" fmla="val 10362"/>
            </a:avLst>
          </a:prstGeom>
          <a:solidFill>
            <a:schemeClr val="accent6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pole tekstowe 5"/>
          <p:cNvSpPr txBox="1"/>
          <p:nvPr/>
        </p:nvSpPr>
        <p:spPr>
          <a:xfrm>
            <a:off x="3498175" y="4509120"/>
            <a:ext cx="785793" cy="30777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solidFill>
                  <a:srgbClr val="FF0000"/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learning</a:t>
            </a:r>
            <a:endParaRPr lang="pl-PL" sz="1400" i="1" dirty="0">
              <a:solidFill>
                <a:srgbClr val="FF0000"/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  <p:sp>
        <p:nvSpPr>
          <p:cNvPr id="20" name="pole tekstowe 5"/>
          <p:cNvSpPr txBox="1"/>
          <p:nvPr/>
        </p:nvSpPr>
        <p:spPr>
          <a:xfrm flipH="1">
            <a:off x="6215840" y="4085664"/>
            <a:ext cx="132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>
                <a:solidFill>
                  <a:srgbClr val="FF0000"/>
                </a:solidFill>
              </a:rPr>
              <a:t>e</a:t>
            </a:r>
            <a:r>
              <a:rPr lang="pl-PL" sz="1400" i="1" dirty="0" smtClean="0">
                <a:solidFill>
                  <a:srgbClr val="FF0000"/>
                </a:solidFill>
              </a:rPr>
              <a:t>xperimental</a:t>
            </a:r>
          </a:p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verification</a:t>
            </a:r>
            <a:endParaRPr lang="pl-PL" sz="1400" i="1" dirty="0">
              <a:solidFill>
                <a:srgbClr val="FF0000"/>
              </a:solidFill>
            </a:endParaRPr>
          </a:p>
        </p:txBody>
      </p:sp>
      <p:sp>
        <p:nvSpPr>
          <p:cNvPr id="28" name="pole tekstowe 5"/>
          <p:cNvSpPr txBox="1"/>
          <p:nvPr/>
        </p:nvSpPr>
        <p:spPr>
          <a:xfrm flipH="1">
            <a:off x="6274182" y="2799888"/>
            <a:ext cx="132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rgbClr val="FF0000"/>
                </a:solidFill>
              </a:rPr>
              <a:t>m</a:t>
            </a:r>
            <a:r>
              <a:rPr lang="pl-PL" sz="1400" i="1" dirty="0" smtClean="0">
                <a:solidFill>
                  <a:srgbClr val="FF0000"/>
                </a:solidFill>
              </a:rPr>
              <a:t>odel updates</a:t>
            </a:r>
            <a:endParaRPr lang="pl-PL" sz="14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csstssk\AppData\Local\Microsoft\Windows\Temporary Internet Files\Content.IE5\0XO5G0KL\chemistry-30698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16" y="3941249"/>
            <a:ext cx="673208" cy="70286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sstssk\AppData\Local\Microsoft\Windows\Temporary Internet Files\Content.IE5\0XO5G0KL\scientific-journals-61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1" y="3247919"/>
            <a:ext cx="804378" cy="89296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sstssk\AppData\Local\Microsoft\Windows\Temporary Internet Files\Content.IE5\CG272JZ0\Linatyna_model_3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40" y="2592540"/>
            <a:ext cx="1105432" cy="851806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ircular Arrow 37"/>
          <p:cNvSpPr/>
          <p:nvPr/>
        </p:nvSpPr>
        <p:spPr>
          <a:xfrm rot="10800000" flipH="1" flipV="1">
            <a:off x="2454585" y="2733664"/>
            <a:ext cx="2934854" cy="1810849"/>
          </a:xfrm>
          <a:prstGeom prst="circularArrow">
            <a:avLst>
              <a:gd name="adj1" fmla="val 5093"/>
              <a:gd name="adj2" fmla="val 477598"/>
              <a:gd name="adj3" fmla="val 20521156"/>
              <a:gd name="adj4" fmla="val 11260045"/>
              <a:gd name="adj5" fmla="val 10362"/>
            </a:avLst>
          </a:prstGeom>
          <a:solidFill>
            <a:schemeClr val="accent6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388106" y="5301208"/>
            <a:ext cx="2671726" cy="864095"/>
          </a:xfrm>
          <a:prstGeom prst="wedgeRectCallout">
            <a:avLst>
              <a:gd name="adj1" fmla="val 27439"/>
              <a:gd name="adj2" fmla="val -224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ole tekstowe 5"/>
          <p:cNvSpPr txBox="1"/>
          <p:nvPr/>
        </p:nvSpPr>
        <p:spPr>
          <a:xfrm>
            <a:off x="454748" y="5390130"/>
            <a:ext cx="253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„</a:t>
            </a:r>
            <a:r>
              <a:rPr lang="en-GB" sz="1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GRB2 </a:t>
            </a:r>
            <a:r>
              <a:rPr lang="en-GB" sz="1400" b="1" dirty="0">
                <a:solidFill>
                  <a:schemeClr val="bg1"/>
                </a:solidFill>
                <a:latin typeface="Agency FB" panose="020B0503020202020204" pitchFamily="34" charset="0"/>
              </a:rPr>
              <a:t>binding </a:t>
            </a:r>
            <a:r>
              <a:rPr lang="en-GB" sz="1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GAB1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” </a:t>
            </a:r>
          </a:p>
          <a:p>
            <a:r>
              <a:rPr lang="pl-PL" sz="1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is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true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in PCM123456</a:t>
            </a:r>
            <a:endParaRPr lang="pl-PL" sz="1400" dirty="0"/>
          </a:p>
        </p:txBody>
      </p:sp>
      <p:sp>
        <p:nvSpPr>
          <p:cNvPr id="44" name="Rectangular Callout 43"/>
          <p:cNvSpPr/>
          <p:nvPr/>
        </p:nvSpPr>
        <p:spPr>
          <a:xfrm>
            <a:off x="3635896" y="5733256"/>
            <a:ext cx="2232248" cy="774577"/>
          </a:xfrm>
          <a:prstGeom prst="wedgeRectCallout">
            <a:avLst>
              <a:gd name="adj1" fmla="val 24392"/>
              <a:gd name="adj2" fmla="val -279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pole tekstowe 5"/>
          <p:cNvSpPr txBox="1"/>
          <p:nvPr/>
        </p:nvSpPr>
        <p:spPr>
          <a:xfrm>
            <a:off x="3635896" y="5805264"/>
            <a:ext cx="232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„</a:t>
            </a:r>
            <a:r>
              <a:rPr lang="en-GB" sz="1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GRB2 </a:t>
            </a:r>
            <a:r>
              <a:rPr lang="en-GB" sz="1400" b="1" dirty="0">
                <a:solidFill>
                  <a:schemeClr val="bg1"/>
                </a:solidFill>
                <a:latin typeface="Agency FB" panose="020B0503020202020204" pitchFamily="34" charset="0"/>
              </a:rPr>
              <a:t>binding </a:t>
            </a:r>
            <a:r>
              <a:rPr lang="en-GB" sz="1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GAB1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is supported to degree 0.7</a:t>
            </a:r>
            <a:endParaRPr lang="pl-PL" sz="1400" dirty="0"/>
          </a:p>
        </p:txBody>
      </p:sp>
      <p:sp>
        <p:nvSpPr>
          <p:cNvPr id="46" name="Rectangular Callout 45"/>
          <p:cNvSpPr/>
          <p:nvPr/>
        </p:nvSpPr>
        <p:spPr>
          <a:xfrm>
            <a:off x="3923928" y="1412776"/>
            <a:ext cx="2304256" cy="629636"/>
          </a:xfrm>
          <a:prstGeom prst="wedgeRectCallout">
            <a:avLst>
              <a:gd name="adj1" fmla="val 62939"/>
              <a:gd name="adj2" fmla="val 18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ole tekstowe 5"/>
          <p:cNvSpPr txBox="1"/>
          <p:nvPr/>
        </p:nvSpPr>
        <p:spPr>
          <a:xfrm>
            <a:off x="3995936" y="1484784"/>
            <a:ext cx="208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Evidence </a:t>
            </a:r>
            <a:r>
              <a:rPr lang="pl-PL" sz="1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contradicts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the model to degree 0.7</a:t>
            </a:r>
            <a:endParaRPr lang="pl-PL" sz="1400" dirty="0"/>
          </a:p>
        </p:txBody>
      </p:sp>
      <p:sp>
        <p:nvSpPr>
          <p:cNvPr id="48" name="Rectangular Callout 47"/>
          <p:cNvSpPr/>
          <p:nvPr/>
        </p:nvSpPr>
        <p:spPr>
          <a:xfrm>
            <a:off x="6372200" y="5805264"/>
            <a:ext cx="2525384" cy="720080"/>
          </a:xfrm>
          <a:prstGeom prst="wedgeRectCallout">
            <a:avLst>
              <a:gd name="adj1" fmla="val 14784"/>
              <a:gd name="adj2" fmla="val -195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pole tekstowe 5"/>
          <p:cNvSpPr txBox="1"/>
          <p:nvPr/>
        </p:nvSpPr>
        <p:spPr>
          <a:xfrm>
            <a:off x="6444208" y="5949280"/>
            <a:ext cx="222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gency FB" panose="020B0503020202020204" pitchFamily="34" charset="0"/>
              </a:rPr>
              <a:t>„</a:t>
            </a:r>
            <a:r>
              <a:rPr lang="en-GB" sz="1400" b="1" dirty="0">
                <a:solidFill>
                  <a:schemeClr val="bg1"/>
                </a:solidFill>
                <a:latin typeface="Agency FB" panose="020B0503020202020204" pitchFamily="34" charset="0"/>
              </a:rPr>
              <a:t>GRB2 binding GAB1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” </a:t>
            </a:r>
            <a:r>
              <a:rPr lang="pl-PL" sz="1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is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r>
              <a:rPr lang="pl-PL" sz="1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experimentally</a:t>
            </a:r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confirmed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279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817548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PAF: </a:t>
            </a:r>
            <a:r>
              <a:rPr lang="pl-PL" sz="3200" dirty="0" err="1" smtClean="0">
                <a:solidFill>
                  <a:srgbClr val="FF0000"/>
                </a:solidFill>
              </a:rPr>
              <a:t>Probabilistic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smtClean="0">
                <a:solidFill>
                  <a:srgbClr val="FF0000"/>
                </a:solidFill>
              </a:rPr>
              <a:t>Annotation Framework</a:t>
            </a:r>
          </a:p>
        </p:txBody>
      </p:sp>
      <p:pic>
        <p:nvPicPr>
          <p:cNvPr id="2058" name="Picture 10" descr="C:\Users\csstssk\Google Drive\Big Science\Moje materialy\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92330"/>
            <a:ext cx="4857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sstssk\Google Drive\Big Science\Moje materialy\PAF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7136"/>
            <a:ext cx="2495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1387492" y="3637513"/>
            <a:ext cx="1224136" cy="144016"/>
          </a:xfrm>
          <a:prstGeom prst="borderCallout1">
            <a:avLst>
              <a:gd name="adj1" fmla="val 31577"/>
              <a:gd name="adj2" fmla="val 101827"/>
              <a:gd name="adj3" fmla="val 93260"/>
              <a:gd name="adj4" fmla="val 19179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44774" y="1735141"/>
            <a:ext cx="7920880" cy="41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l-PL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OWL ontology covering: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event-related concepts</a:t>
            </a:r>
            <a:r>
              <a:rPr lang="pl-PL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metadata concepts and probability types.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7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ounded Rectangle 306"/>
          <p:cNvSpPr/>
          <p:nvPr/>
        </p:nvSpPr>
        <p:spPr>
          <a:xfrm>
            <a:off x="92749" y="2089360"/>
            <a:ext cx="8871739" cy="4652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04" name="Rounded Rectangle 303"/>
          <p:cNvSpPr/>
          <p:nvPr/>
        </p:nvSpPr>
        <p:spPr>
          <a:xfrm>
            <a:off x="179511" y="49877"/>
            <a:ext cx="8784977" cy="1939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00" name="Straight Arrow Connector 299"/>
          <p:cNvCxnSpPr>
            <a:stCxn id="33" idx="4"/>
            <a:endCxn id="123" idx="0"/>
          </p:cNvCxnSpPr>
          <p:nvPr/>
        </p:nvCxnSpPr>
        <p:spPr>
          <a:xfrm flipH="1">
            <a:off x="6972858" y="3724320"/>
            <a:ext cx="298702" cy="2452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09883" y="1412776"/>
            <a:ext cx="2259565" cy="4465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gency FB" panose="020B0503020202020204" pitchFamily="34" charset="0"/>
              </a:rPr>
              <a:t>GRB2 binding </a:t>
            </a:r>
            <a:r>
              <a:rPr lang="en-GB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GAB1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27298" y="3358387"/>
            <a:ext cx="165618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Agency FB" panose="020B0503020202020204" pitchFamily="34" charset="0"/>
              </a:rPr>
              <a:t>s</a:t>
            </a:r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tatement_1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 flipH="1">
            <a:off x="1168191" y="3718427"/>
            <a:ext cx="987199" cy="1529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  <a:endCxn id="5" idx="4"/>
          </p:cNvCxnSpPr>
          <p:nvPr/>
        </p:nvCxnSpPr>
        <p:spPr>
          <a:xfrm flipV="1">
            <a:off x="2155390" y="1859342"/>
            <a:ext cx="2484276" cy="1499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6694" y="4305856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hasEvidence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950" y="2530914"/>
            <a:ext cx="49563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0.8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21" name="Straight Arrow Connector 20"/>
          <p:cNvCxnSpPr>
            <a:stCxn id="6" idx="0"/>
            <a:endCxn id="20" idx="2"/>
          </p:cNvCxnSpPr>
          <p:nvPr/>
        </p:nvCxnSpPr>
        <p:spPr>
          <a:xfrm flipH="1" flipV="1">
            <a:off x="579767" y="2890954"/>
            <a:ext cx="1575623" cy="4674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182" y="2962842"/>
            <a:ext cx="165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hasExtractionProb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2688" y="3364280"/>
            <a:ext cx="237774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statement_..99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34" name="Straight Arrow Connector 33"/>
          <p:cNvCxnSpPr>
            <a:stCxn id="33" idx="0"/>
            <a:endCxn id="5" idx="4"/>
          </p:cNvCxnSpPr>
          <p:nvPr/>
        </p:nvCxnSpPr>
        <p:spPr>
          <a:xfrm flipH="1" flipV="1">
            <a:off x="4639666" y="1859342"/>
            <a:ext cx="2631894" cy="1504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04048" y="2214493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represents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99592" y="116632"/>
            <a:ext cx="2084971" cy="4526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Agency FB" panose="020B0503020202020204" pitchFamily="34" charset="0"/>
              </a:rPr>
              <a:t>GRB2_MOUSE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87710" y="116632"/>
            <a:ext cx="2056698" cy="4523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Agency FB" panose="020B0503020202020204" pitchFamily="34" charset="0"/>
              </a:rPr>
              <a:t>GAB1_MOUSE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42" name="Straight Arrow Connector 41"/>
          <p:cNvCxnSpPr>
            <a:stCxn id="5" idx="0"/>
            <a:endCxn id="40" idx="4"/>
          </p:cNvCxnSpPr>
          <p:nvPr/>
        </p:nvCxnSpPr>
        <p:spPr>
          <a:xfrm flipH="1" flipV="1">
            <a:off x="1942078" y="569319"/>
            <a:ext cx="2697588" cy="843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0"/>
            <a:endCxn id="41" idx="4"/>
          </p:cNvCxnSpPr>
          <p:nvPr/>
        </p:nvCxnSpPr>
        <p:spPr>
          <a:xfrm flipV="1">
            <a:off x="4639666" y="568974"/>
            <a:ext cx="2576393" cy="843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36440" y="75655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hasParticipantA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83893" y="761067"/>
            <a:ext cx="1442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hasParticipantB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2703" y="4263148"/>
            <a:ext cx="63889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True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51" name="Straight Arrow Connector 50"/>
          <p:cNvCxnSpPr>
            <a:stCxn id="6" idx="4"/>
            <a:endCxn id="50" idx="0"/>
          </p:cNvCxnSpPr>
          <p:nvPr/>
        </p:nvCxnSpPr>
        <p:spPr>
          <a:xfrm flipH="1">
            <a:off x="652152" y="3718427"/>
            <a:ext cx="1503238" cy="544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898" y="3826010"/>
            <a:ext cx="133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hasTruthValue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356440" y="6176605"/>
            <a:ext cx="165618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NaCTeM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62" name="Straight Arrow Connector 61"/>
          <p:cNvCxnSpPr>
            <a:stCxn id="6" idx="4"/>
            <a:endCxn id="61" idx="0"/>
          </p:cNvCxnSpPr>
          <p:nvPr/>
        </p:nvCxnSpPr>
        <p:spPr>
          <a:xfrm>
            <a:off x="2155390" y="3718427"/>
            <a:ext cx="29142" cy="2458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55576" y="476330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hasSubmitter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660012" y="4237212"/>
            <a:ext cx="165618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PMC123456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71" name="Straight Arrow Connector 70"/>
          <p:cNvCxnSpPr>
            <a:stCxn id="6" idx="4"/>
            <a:endCxn id="70" idx="1"/>
          </p:cNvCxnSpPr>
          <p:nvPr/>
        </p:nvCxnSpPr>
        <p:spPr>
          <a:xfrm>
            <a:off x="2155390" y="3718427"/>
            <a:ext cx="747165" cy="571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54656" y="3834906"/>
            <a:ext cx="135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extractedFrom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666" y="5248317"/>
            <a:ext cx="1695050" cy="6120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„</a:t>
            </a:r>
            <a:r>
              <a:rPr lang="en-US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In </a:t>
            </a:r>
            <a:r>
              <a:rPr lang="en-US" sz="1400" dirty="0">
                <a:solidFill>
                  <a:schemeClr val="tx1"/>
                </a:solidFill>
                <a:latin typeface="Agency FB" panose="020B0503020202020204" pitchFamily="34" charset="0"/>
              </a:rPr>
              <a:t>addition, </a:t>
            </a:r>
            <a:r>
              <a:rPr lang="en-GB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GRB2 </a:t>
            </a:r>
            <a:r>
              <a:rPr lang="en-US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can </a:t>
            </a:r>
            <a:r>
              <a:rPr lang="en-US" sz="1400" dirty="0">
                <a:solidFill>
                  <a:schemeClr val="tx1"/>
                </a:solidFill>
                <a:latin typeface="Agency FB" panose="020B0503020202020204" pitchFamily="34" charset="0"/>
              </a:rPr>
              <a:t>associate </a:t>
            </a:r>
            <a:r>
              <a:rPr lang="en-US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with </a:t>
            </a:r>
            <a:r>
              <a:rPr lang="en-GB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GAB1</a:t>
            </a:r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”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94" name="Straight Arrow Connector 93"/>
          <p:cNvCxnSpPr>
            <a:stCxn id="33" idx="4"/>
            <a:endCxn id="132" idx="0"/>
          </p:cNvCxnSpPr>
          <p:nvPr/>
        </p:nvCxnSpPr>
        <p:spPr>
          <a:xfrm>
            <a:off x="7271560" y="3724320"/>
            <a:ext cx="1224876" cy="568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405308" y="3829354"/>
            <a:ext cx="141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hasTruthValue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97" name="Straight Arrow Connector 96"/>
          <p:cNvCxnSpPr>
            <a:stCxn id="33" idx="4"/>
            <a:endCxn id="122" idx="7"/>
          </p:cNvCxnSpPr>
          <p:nvPr/>
        </p:nvCxnSpPr>
        <p:spPr>
          <a:xfrm flipH="1">
            <a:off x="6129657" y="3724320"/>
            <a:ext cx="1141903" cy="565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6712678" y="139279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Event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435246" y="139279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Binding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055570" y="14432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Protein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995936" y="3295790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Statement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995936" y="5395818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Article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995936" y="6115898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Submitter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716016" y="4237212"/>
            <a:ext cx="165618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PMC654321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144766" y="6176605"/>
            <a:ext cx="1656184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FRIES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172400" y="4293096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False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92281" y="5245619"/>
            <a:ext cx="1785446" cy="6120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„</a:t>
            </a:r>
            <a:r>
              <a:rPr lang="en-GB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GRB2 </a:t>
            </a:r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does not interact directly with </a:t>
            </a:r>
            <a:r>
              <a:rPr lang="en-GB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GAB1</a:t>
            </a:r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”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44" name="Straight Arrow Connector 143"/>
          <p:cNvCxnSpPr>
            <a:stCxn id="33" idx="4"/>
            <a:endCxn id="143" idx="0"/>
          </p:cNvCxnSpPr>
          <p:nvPr/>
        </p:nvCxnSpPr>
        <p:spPr>
          <a:xfrm>
            <a:off x="7271560" y="3724320"/>
            <a:ext cx="713444" cy="1521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33" idx="2"/>
            <a:endCxn id="113" idx="3"/>
          </p:cNvCxnSpPr>
          <p:nvPr/>
        </p:nvCxnSpPr>
        <p:spPr>
          <a:xfrm flipH="1" flipV="1">
            <a:off x="5076056" y="3536517"/>
            <a:ext cx="1006632" cy="77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6" idx="6"/>
            <a:endCxn id="113" idx="1"/>
          </p:cNvCxnSpPr>
          <p:nvPr/>
        </p:nvCxnSpPr>
        <p:spPr>
          <a:xfrm flipV="1">
            <a:off x="2983482" y="3536517"/>
            <a:ext cx="1012454" cy="18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271938" y="3247927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127938" y="3247927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84" name="Straight Arrow Connector 183"/>
          <p:cNvCxnSpPr>
            <a:stCxn id="5" idx="2"/>
            <a:endCxn id="107" idx="3"/>
          </p:cNvCxnSpPr>
          <p:nvPr/>
        </p:nvCxnSpPr>
        <p:spPr>
          <a:xfrm flipH="1" flipV="1">
            <a:off x="2515366" y="1633524"/>
            <a:ext cx="994517" cy="2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769625" y="1338899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86" name="Straight Arrow Connector 185"/>
          <p:cNvCxnSpPr>
            <a:stCxn id="5" idx="6"/>
            <a:endCxn id="106" idx="1"/>
          </p:cNvCxnSpPr>
          <p:nvPr/>
        </p:nvCxnSpPr>
        <p:spPr>
          <a:xfrm flipV="1">
            <a:off x="5769448" y="1633524"/>
            <a:ext cx="943230" cy="2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5855086" y="1341556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88" name="Straight Arrow Connector 187"/>
          <p:cNvCxnSpPr>
            <a:stCxn id="41" idx="2"/>
            <a:endCxn id="108" idx="3"/>
          </p:cNvCxnSpPr>
          <p:nvPr/>
        </p:nvCxnSpPr>
        <p:spPr>
          <a:xfrm flipH="1">
            <a:off x="5135690" y="342803"/>
            <a:ext cx="1052020" cy="42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375821" y="95044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0" name="Straight Arrow Connector 189"/>
          <p:cNvCxnSpPr>
            <a:stCxn id="40" idx="6"/>
            <a:endCxn id="108" idx="1"/>
          </p:cNvCxnSpPr>
          <p:nvPr/>
        </p:nvCxnSpPr>
        <p:spPr>
          <a:xfrm>
            <a:off x="2984563" y="342976"/>
            <a:ext cx="1071007" cy="42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3238077" y="92975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2" name="Straight Arrow Connector 191"/>
          <p:cNvCxnSpPr>
            <a:stCxn id="70" idx="4"/>
            <a:endCxn id="114" idx="0"/>
          </p:cNvCxnSpPr>
          <p:nvPr/>
        </p:nvCxnSpPr>
        <p:spPr>
          <a:xfrm>
            <a:off x="3488104" y="4597252"/>
            <a:ext cx="1047892" cy="7985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3543433" y="4763011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4" name="Straight Arrow Connector 193"/>
          <p:cNvCxnSpPr>
            <a:stCxn id="122" idx="4"/>
            <a:endCxn id="114" idx="0"/>
          </p:cNvCxnSpPr>
          <p:nvPr/>
        </p:nvCxnSpPr>
        <p:spPr>
          <a:xfrm flipH="1">
            <a:off x="4535996" y="4597252"/>
            <a:ext cx="1008112" cy="7985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4726484" y="4763011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6" name="Straight Arrow Connector 195"/>
          <p:cNvCxnSpPr>
            <a:stCxn id="123" idx="2"/>
            <a:endCxn id="115" idx="3"/>
          </p:cNvCxnSpPr>
          <p:nvPr/>
        </p:nvCxnSpPr>
        <p:spPr>
          <a:xfrm flipH="1">
            <a:off x="5076056" y="6356625"/>
            <a:ext cx="106871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5229461" y="6065890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8" name="Straight Arrow Connector 197"/>
          <p:cNvCxnSpPr>
            <a:stCxn id="61" idx="6"/>
            <a:endCxn id="115" idx="1"/>
          </p:cNvCxnSpPr>
          <p:nvPr/>
        </p:nvCxnSpPr>
        <p:spPr>
          <a:xfrm>
            <a:off x="3012624" y="6356625"/>
            <a:ext cx="9833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3110064" y="6065890"/>
            <a:ext cx="98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359366" y="222635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represents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599252" y="3836104"/>
            <a:ext cx="142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extractedFrom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6411064" y="4763299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hasSubmitter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7015802" y="4300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hasEvidence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907704" y="2204864"/>
            <a:ext cx="5256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0.7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263" name="Straight Arrow Connector 262"/>
          <p:cNvCxnSpPr>
            <a:stCxn id="6" idx="0"/>
            <a:endCxn id="262" idx="2"/>
          </p:cNvCxnSpPr>
          <p:nvPr/>
        </p:nvCxnSpPr>
        <p:spPr>
          <a:xfrm flipV="1">
            <a:off x="2155390" y="2564904"/>
            <a:ext cx="15124" cy="793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1044156" y="2683933"/>
            <a:ext cx="1871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hasProvenanceProb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6689062" y="2207693"/>
            <a:ext cx="47522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0.6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285" name="Straight Arrow Connector 284"/>
          <p:cNvCxnSpPr>
            <a:stCxn id="33" idx="0"/>
            <a:endCxn id="284" idx="2"/>
          </p:cNvCxnSpPr>
          <p:nvPr/>
        </p:nvCxnSpPr>
        <p:spPr>
          <a:xfrm flipH="1" flipV="1">
            <a:off x="6926675" y="2567733"/>
            <a:ext cx="344885" cy="796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7" name="Rectangle 286"/>
          <p:cNvSpPr/>
          <p:nvPr/>
        </p:nvSpPr>
        <p:spPr>
          <a:xfrm>
            <a:off x="8172400" y="2530238"/>
            <a:ext cx="5233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0.7</a:t>
            </a:r>
            <a:endParaRPr lang="en-GB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288" name="Straight Arrow Connector 287"/>
          <p:cNvCxnSpPr>
            <a:stCxn id="33" idx="0"/>
            <a:endCxn id="287" idx="2"/>
          </p:cNvCxnSpPr>
          <p:nvPr/>
        </p:nvCxnSpPr>
        <p:spPr>
          <a:xfrm flipV="1">
            <a:off x="7271560" y="2890278"/>
            <a:ext cx="1162492" cy="474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6480938" y="2670875"/>
            <a:ext cx="157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hasProvenanceProb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7193956" y="2987459"/>
            <a:ext cx="165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hasExtractionProb</a:t>
            </a:r>
            <a:endParaRPr lang="en-GB" sz="14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304" grpId="0" animBg="1"/>
      <p:bldP spid="5" grpId="0" animBg="1"/>
      <p:bldP spid="6" grpId="0" animBg="1"/>
      <p:bldP spid="15" grpId="0"/>
      <p:bldP spid="20" grpId="0" animBg="1"/>
      <p:bldP spid="22" grpId="0"/>
      <p:bldP spid="33" grpId="0" animBg="1"/>
      <p:bldP spid="39" grpId="0"/>
      <p:bldP spid="40" grpId="0" animBg="1"/>
      <p:bldP spid="41" grpId="0" animBg="1"/>
      <p:bldP spid="48" grpId="0"/>
      <p:bldP spid="49" grpId="0"/>
      <p:bldP spid="50" grpId="0" animBg="1"/>
      <p:bldP spid="55" grpId="0"/>
      <p:bldP spid="61" grpId="0" animBg="1"/>
      <p:bldP spid="69" grpId="0"/>
      <p:bldP spid="70" grpId="0" animBg="1"/>
      <p:bldP spid="72" grpId="0"/>
      <p:bldP spid="7" grpId="0" animBg="1"/>
      <p:bldP spid="95" grpId="0"/>
      <p:bldP spid="106" grpId="0" animBg="1"/>
      <p:bldP spid="107" grpId="0" animBg="1"/>
      <p:bldP spid="108" grpId="0" animBg="1"/>
      <p:bldP spid="113" grpId="0" animBg="1"/>
      <p:bldP spid="114" grpId="0" animBg="1"/>
      <p:bldP spid="115" grpId="0" animBg="1"/>
      <p:bldP spid="122" grpId="0" animBg="1"/>
      <p:bldP spid="123" grpId="0" animBg="1"/>
      <p:bldP spid="132" grpId="0" animBg="1"/>
      <p:bldP spid="143" grpId="0" animBg="1"/>
      <p:bldP spid="179" grpId="0"/>
      <p:bldP spid="181" grpId="0"/>
      <p:bldP spid="185" grpId="0"/>
      <p:bldP spid="187" grpId="0"/>
      <p:bldP spid="189" grpId="0"/>
      <p:bldP spid="191" grpId="0"/>
      <p:bldP spid="193" grpId="0"/>
      <p:bldP spid="195" grpId="0"/>
      <p:bldP spid="197" grpId="0"/>
      <p:bldP spid="199" grpId="0"/>
      <p:bldP spid="223" grpId="0"/>
      <p:bldP spid="235" grpId="0"/>
      <p:bldP spid="257" grpId="0"/>
      <p:bldP spid="258" grpId="0"/>
      <p:bldP spid="262" grpId="0" animBg="1"/>
      <p:bldP spid="264" grpId="0"/>
      <p:bldP spid="284" grpId="0" animBg="1"/>
      <p:bldP spid="287" grpId="0" animBg="1"/>
      <p:bldP spid="291" grpId="0"/>
      <p:bldP spid="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442240" y="2707211"/>
            <a:ext cx="4536504" cy="39604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179511" y="49877"/>
            <a:ext cx="8784977" cy="1939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509883" y="1412776"/>
            <a:ext cx="2259565" cy="4465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gency FB" panose="020B0503020202020204" pitchFamily="34" charset="0"/>
              </a:rPr>
              <a:t>GRB2 binding </a:t>
            </a:r>
            <a:r>
              <a:rPr lang="en-GB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GAB1</a:t>
            </a:r>
            <a:endParaRPr lang="en-GB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3568" y="209279"/>
            <a:ext cx="2300995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Agency FB" panose="020B0503020202020204" pitchFamily="34" charset="0"/>
              </a:rPr>
              <a:t>GRB2_MOUSE</a:t>
            </a:r>
            <a:endParaRPr lang="en-GB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87710" y="208934"/>
            <a:ext cx="2416738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Agency FB" panose="020B0503020202020204" pitchFamily="34" charset="0"/>
              </a:rPr>
              <a:t>GAB1_MOUSE</a:t>
            </a:r>
            <a:endParaRPr lang="en-GB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cxnSp>
        <p:nvCxnSpPr>
          <p:cNvPr id="6" name="Straight Arrow Connector 5"/>
          <p:cNvCxnSpPr>
            <a:stCxn id="3" idx="0"/>
            <a:endCxn id="4" idx="4"/>
          </p:cNvCxnSpPr>
          <p:nvPr/>
        </p:nvCxnSpPr>
        <p:spPr>
          <a:xfrm flipH="1" flipV="1">
            <a:off x="1834066" y="569319"/>
            <a:ext cx="2805600" cy="843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  <a:endCxn id="5" idx="4"/>
          </p:cNvCxnSpPr>
          <p:nvPr/>
        </p:nvCxnSpPr>
        <p:spPr>
          <a:xfrm flipV="1">
            <a:off x="4639666" y="568974"/>
            <a:ext cx="2756413" cy="843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36440" y="756559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hasParticipantA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893" y="7610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hasParticipantB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2678" y="139279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Event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5246" y="139279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Binding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55570" y="144327"/>
            <a:ext cx="1080120" cy="4814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Protein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3" idx="2"/>
            <a:endCxn id="11" idx="3"/>
          </p:cNvCxnSpPr>
          <p:nvPr/>
        </p:nvCxnSpPr>
        <p:spPr>
          <a:xfrm flipH="1" flipV="1">
            <a:off x="2515366" y="1633524"/>
            <a:ext cx="994517" cy="2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9625" y="1338899"/>
            <a:ext cx="98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5" name="Straight Arrow Connector 14"/>
          <p:cNvCxnSpPr>
            <a:stCxn id="3" idx="6"/>
            <a:endCxn id="10" idx="1"/>
          </p:cNvCxnSpPr>
          <p:nvPr/>
        </p:nvCxnSpPr>
        <p:spPr>
          <a:xfrm flipV="1">
            <a:off x="5769448" y="1633524"/>
            <a:ext cx="943230" cy="25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5086" y="1341556"/>
            <a:ext cx="98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7" name="Straight Arrow Connector 16"/>
          <p:cNvCxnSpPr>
            <a:stCxn id="5" idx="2"/>
            <a:endCxn id="12" idx="3"/>
          </p:cNvCxnSpPr>
          <p:nvPr/>
        </p:nvCxnSpPr>
        <p:spPr>
          <a:xfrm flipH="1" flipV="1">
            <a:off x="5135690" y="385054"/>
            <a:ext cx="1052020" cy="3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75821" y="95044"/>
            <a:ext cx="98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cxnSp>
        <p:nvCxnSpPr>
          <p:cNvPr id="19" name="Straight Arrow Connector 18"/>
          <p:cNvCxnSpPr>
            <a:stCxn id="4" idx="6"/>
            <a:endCxn id="12" idx="1"/>
          </p:cNvCxnSpPr>
          <p:nvPr/>
        </p:nvCxnSpPr>
        <p:spPr>
          <a:xfrm flipV="1">
            <a:off x="2984563" y="385054"/>
            <a:ext cx="1071007" cy="42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8077" y="92975"/>
            <a:ext cx="98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n w="2540" cmpd="dbl">
                  <a:noFill/>
                  <a:bevel/>
                </a:ln>
                <a:effectLst>
                  <a:glow rad="88900">
                    <a:schemeClr val="bg1">
                      <a:alpha val="89000"/>
                    </a:schemeClr>
                  </a:glow>
                </a:effectLst>
                <a:latin typeface="Agency FB" panose="020B0503020202020204" pitchFamily="34" charset="0"/>
              </a:rPr>
              <a:t>rdf:type</a:t>
            </a:r>
            <a:endParaRPr lang="en-GB" sz="1600" dirty="0">
              <a:ln w="2540" cmpd="dbl">
                <a:noFill/>
                <a:bevel/>
              </a:ln>
              <a:effectLst>
                <a:glow rad="88900">
                  <a:schemeClr val="bg1">
                    <a:alpha val="89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004" y="4289028"/>
            <a:ext cx="3850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000000"/>
                </a:solidFill>
              </a:rPr>
              <a:t>What is the relation of the extracted infromation to the model:</a:t>
            </a:r>
          </a:p>
          <a:p>
            <a:pPr marL="342900" indent="-342900">
              <a:buFont typeface="Arial"/>
              <a:buChar char="•"/>
            </a:pPr>
            <a:r>
              <a:rPr lang="pl-PL" sz="2400" i="1" dirty="0" err="1"/>
              <a:t>c</a:t>
            </a:r>
            <a:r>
              <a:rPr lang="pl-PL" sz="2400" i="1" dirty="0" err="1" smtClean="0"/>
              <a:t>orroboration</a:t>
            </a:r>
            <a:endParaRPr lang="pl-PL" sz="2400" i="1" dirty="0" smtClean="0"/>
          </a:p>
          <a:p>
            <a:pPr marL="342900" indent="-342900">
              <a:buFont typeface="Arial"/>
              <a:buChar char="•"/>
            </a:pPr>
            <a:r>
              <a:rPr lang="pl-PL" sz="2400" i="1" dirty="0" err="1" smtClean="0"/>
              <a:t>conflict</a:t>
            </a:r>
            <a:r>
              <a:rPr lang="pl-PL" sz="2400" i="1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pl-PL" sz="2400" i="1" dirty="0" err="1" smtClean="0"/>
              <a:t>specification</a:t>
            </a:r>
            <a:endParaRPr lang="pl-PL" sz="2400" i="1" dirty="0" smtClean="0">
              <a:solidFill>
                <a:srgbClr val="FF0000"/>
              </a:solidFill>
            </a:endParaRPr>
          </a:p>
          <a:p>
            <a:endParaRPr lang="pl-PL" sz="2400" i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26" y="2812798"/>
            <a:ext cx="4230991" cy="3755461"/>
          </a:xfrm>
          <a:prstGeom prst="rect">
            <a:avLst/>
          </a:prstGeom>
        </p:spPr>
      </p:pic>
      <p:sp>
        <p:nvSpPr>
          <p:cNvPr id="22" name="Left-Up Arrow 21"/>
          <p:cNvSpPr/>
          <p:nvPr/>
        </p:nvSpPr>
        <p:spPr>
          <a:xfrm rot="5400000">
            <a:off x="2699229" y="2276872"/>
            <a:ext cx="1585302" cy="14401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427140" y="2251742"/>
            <a:ext cx="41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Existing BioPax model: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26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496" y="148075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  <a:hlinkClick r:id="rId3"/>
              </a:rPr>
              <a:t>https://dtai.cs.kuleuven.be/problog/editor.html#hash=d25614ef1b8f019b5834b0361ef07a4a</a:t>
            </a:r>
            <a:endParaRPr lang="pl-PL" sz="1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964" y="4221088"/>
            <a:ext cx="1759649" cy="1015663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statement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1</a:t>
            </a:r>
            <a:r>
              <a:rPr lang="pt-BR" sz="1200" dirty="0"/>
              <a:t>).</a:t>
            </a:r>
          </a:p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</a:rPr>
              <a:t>represents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1</a:t>
            </a:r>
            <a:r>
              <a:rPr lang="pt-BR" sz="1200" dirty="0"/>
              <a:t>, </a:t>
            </a:r>
            <a:r>
              <a:rPr lang="pt-BR" sz="1200" dirty="0">
                <a:solidFill>
                  <a:srgbClr val="FF0000"/>
                </a:solidFill>
              </a:rPr>
              <a:t>ev</a:t>
            </a:r>
            <a:r>
              <a:rPr lang="pt-BR" sz="1200" dirty="0" smtClean="0"/>
              <a:t>).</a:t>
            </a:r>
            <a:endParaRPr lang="pl-PL" sz="1200" dirty="0" smtClean="0"/>
          </a:p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hasTruthValue</a:t>
            </a:r>
            <a:r>
              <a:rPr lang="pl-PL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>
                <a:solidFill>
                  <a:srgbClr val="FF0000"/>
                </a:solidFill>
              </a:rPr>
              <a:t>1</a:t>
            </a:r>
            <a:r>
              <a:rPr lang="pl-PL" sz="1200" dirty="0" smtClean="0"/>
              <a:t>, </a:t>
            </a:r>
            <a:r>
              <a:rPr lang="pl-PL" sz="1200" dirty="0"/>
              <a:t>true</a:t>
            </a:r>
            <a:r>
              <a:rPr lang="pl-PL" sz="1200" dirty="0" smtClean="0"/>
              <a:t>).</a:t>
            </a:r>
            <a:endParaRPr lang="pt-BR" sz="1200" dirty="0"/>
          </a:p>
          <a:p>
            <a:r>
              <a:rPr lang="pt-BR" sz="1200" dirty="0" smtClean="0">
                <a:solidFill>
                  <a:srgbClr val="FF0000"/>
                </a:solidFill>
              </a:rPr>
              <a:t>0.8</a:t>
            </a:r>
            <a:r>
              <a:rPr lang="pt-BR" sz="1200" dirty="0">
                <a:solidFill>
                  <a:srgbClr val="FF0000"/>
                </a:solidFill>
              </a:rPr>
              <a:t>::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extractionProb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1</a:t>
            </a:r>
            <a:r>
              <a:rPr lang="pt-BR" sz="1200" dirty="0"/>
              <a:t>).</a:t>
            </a:r>
          </a:p>
          <a:p>
            <a:r>
              <a:rPr lang="pt-BR" sz="1200" dirty="0" smtClean="0">
                <a:solidFill>
                  <a:srgbClr val="FF0000"/>
                </a:solidFill>
              </a:rPr>
              <a:t>0.7::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provenance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Prob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1</a:t>
            </a:r>
            <a:r>
              <a:rPr lang="pt-BR" sz="1200" dirty="0"/>
              <a:t>).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916832"/>
            <a:ext cx="3448000" cy="1938992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en-GB" sz="1200" dirty="0"/>
              <a:t>(</a:t>
            </a:r>
            <a:r>
              <a:rPr lang="en-GB" sz="1200" dirty="0" err="1">
                <a:solidFill>
                  <a:srgbClr val="FF0000"/>
                </a:solidFill>
              </a:rPr>
              <a:t>ev</a:t>
            </a:r>
            <a:r>
              <a:rPr lang="en-GB" sz="1200" dirty="0" smtClean="0"/>
              <a:t>).</a:t>
            </a:r>
          </a:p>
          <a:p>
            <a:endParaRPr lang="en-GB" sz="1200" dirty="0"/>
          </a:p>
          <a:p>
            <a:r>
              <a:rPr lang="pl-PL" sz="1200" dirty="0" smtClean="0">
                <a:solidFill>
                  <a:srgbClr val="FF0000"/>
                </a:solidFill>
              </a:rPr>
              <a:t>0.7::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supported</a:t>
            </a:r>
            <a:r>
              <a:rPr lang="en-GB" sz="1200" dirty="0" smtClean="0"/>
              <a:t>(X</a:t>
            </a:r>
            <a:r>
              <a:rPr lang="en-GB" sz="1200" dirty="0"/>
              <a:t>) :- </a:t>
            </a:r>
            <a:r>
              <a:rPr lang="en-GB" sz="1200" dirty="0" smtClean="0"/>
              <a:t>	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en-GB" sz="1200" dirty="0" smtClean="0"/>
              <a:t>(X</a:t>
            </a:r>
            <a:r>
              <a:rPr lang="en-GB" sz="1200" dirty="0"/>
              <a:t>), </a:t>
            </a:r>
          </a:p>
          <a:p>
            <a:r>
              <a:rPr lang="en-GB" sz="1200" dirty="0"/>
              <a:t>                </a:t>
            </a:r>
            <a:r>
              <a:rPr lang="en-GB" sz="1200" dirty="0" smtClean="0"/>
              <a:t>		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statement</a:t>
            </a:r>
            <a:r>
              <a:rPr lang="en-GB" sz="1200" dirty="0" smtClean="0"/>
              <a:t>(Y</a:t>
            </a:r>
            <a:r>
              <a:rPr lang="en-GB" sz="1200" dirty="0"/>
              <a:t>),</a:t>
            </a:r>
          </a:p>
          <a:p>
            <a:r>
              <a:rPr lang="en-GB" sz="1200" dirty="0"/>
              <a:t>                </a:t>
            </a:r>
            <a:r>
              <a:rPr lang="en-GB" sz="1200" dirty="0" smtClean="0"/>
              <a:t>		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represents</a:t>
            </a:r>
            <a:r>
              <a:rPr lang="en-GB" sz="1200" dirty="0" smtClean="0"/>
              <a:t>(Y</a:t>
            </a:r>
            <a:r>
              <a:rPr lang="en-GB" sz="1200" dirty="0"/>
              <a:t>, X), </a:t>
            </a:r>
            <a:endParaRPr lang="pl-PL" sz="1200" dirty="0" smtClean="0"/>
          </a:p>
          <a:p>
            <a:r>
              <a:rPr lang="pl-PL" sz="1200" dirty="0"/>
              <a:t>	</a:t>
            </a:r>
            <a:r>
              <a:rPr lang="pl-PL" sz="1200" dirty="0" smtClean="0"/>
              <a:t>	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hasTruthValue</a:t>
            </a:r>
            <a:r>
              <a:rPr lang="pl-PL" sz="1200" dirty="0" smtClean="0"/>
              <a:t>(Y, true),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smtClean="0"/>
              <a:t>		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combinedProb</a:t>
            </a:r>
            <a:r>
              <a:rPr lang="en-GB" sz="1200" dirty="0" smtClean="0"/>
              <a:t>(Y).</a:t>
            </a:r>
            <a:endParaRPr lang="pl-PL" sz="1200" dirty="0" smtClean="0"/>
          </a:p>
          <a:p>
            <a:endParaRPr lang="pl-PL" sz="1200" dirty="0"/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combinedProb</a:t>
            </a:r>
            <a:r>
              <a:rPr lang="en-GB" sz="1200" dirty="0"/>
              <a:t>(Y) :- 	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extractionProb</a:t>
            </a:r>
            <a:r>
              <a:rPr lang="en-GB" sz="1200" dirty="0" smtClean="0"/>
              <a:t>(Y</a:t>
            </a:r>
            <a:r>
              <a:rPr lang="en-GB" sz="1200" dirty="0"/>
              <a:t>), </a:t>
            </a:r>
          </a:p>
          <a:p>
            <a:r>
              <a:rPr lang="en-GB" sz="1200" dirty="0"/>
              <a:t>		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provenance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Prob</a:t>
            </a:r>
            <a:r>
              <a:rPr lang="en-GB" sz="1200" dirty="0" smtClean="0"/>
              <a:t>(Y</a:t>
            </a:r>
            <a:r>
              <a:rPr lang="en-GB" sz="1200" dirty="0"/>
              <a:t>).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716017" y="2345906"/>
            <a:ext cx="144016" cy="9391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04048" y="3512041"/>
            <a:ext cx="3602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</a:rPr>
              <a:t>c</a:t>
            </a:r>
            <a:r>
              <a:rPr lang="en-GB" sz="1200" i="1" dirty="0" smtClean="0">
                <a:solidFill>
                  <a:srgbClr val="FF0000"/>
                </a:solidFill>
              </a:rPr>
              <a:t>ombined probability </a:t>
            </a:r>
            <a:r>
              <a:rPr lang="en-GB" sz="1200" i="1" dirty="0" smtClean="0"/>
              <a:t>= product of all probability score</a:t>
            </a:r>
            <a:r>
              <a:rPr lang="pl-PL" sz="1200" i="1" dirty="0" smtClean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912" y="4222506"/>
            <a:ext cx="1830181" cy="1015663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statement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2</a:t>
            </a:r>
            <a:r>
              <a:rPr lang="pt-BR" sz="1200" dirty="0" smtClean="0"/>
              <a:t>).</a:t>
            </a:r>
            <a:endParaRPr lang="pt-BR" sz="1200" dirty="0"/>
          </a:p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</a:rPr>
              <a:t>represents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2</a:t>
            </a:r>
            <a:r>
              <a:rPr lang="pt-BR" sz="1200" dirty="0" smtClean="0"/>
              <a:t>, </a:t>
            </a:r>
            <a:r>
              <a:rPr lang="pt-BR" sz="1200" dirty="0">
                <a:solidFill>
                  <a:srgbClr val="FF0000"/>
                </a:solidFill>
              </a:rPr>
              <a:t>ev</a:t>
            </a:r>
            <a:r>
              <a:rPr lang="pt-BR" sz="1200" dirty="0" smtClean="0"/>
              <a:t>).</a:t>
            </a:r>
            <a:endParaRPr lang="pl-PL" sz="1200" dirty="0" smtClean="0"/>
          </a:p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hasTruthValue</a:t>
            </a:r>
            <a:r>
              <a:rPr lang="pl-PL" sz="1200" dirty="0" smtClean="0"/>
              <a:t>(</a:t>
            </a:r>
            <a:r>
              <a:rPr lang="pl-PL" sz="1200" dirty="0" smtClean="0">
                <a:solidFill>
                  <a:srgbClr val="FF0000"/>
                </a:solidFill>
              </a:rPr>
              <a:t>s2</a:t>
            </a:r>
            <a:r>
              <a:rPr lang="pl-PL" sz="1200" dirty="0" smtClean="0"/>
              <a:t>, </a:t>
            </a:r>
            <a:r>
              <a:rPr lang="pl-PL" sz="1200" dirty="0"/>
              <a:t>true</a:t>
            </a:r>
            <a:r>
              <a:rPr lang="pl-PL" sz="1200" dirty="0" smtClean="0"/>
              <a:t>).</a:t>
            </a:r>
            <a:endParaRPr lang="pt-BR" sz="1200" dirty="0"/>
          </a:p>
          <a:p>
            <a:r>
              <a:rPr lang="pt-BR" sz="1200" dirty="0" smtClean="0">
                <a:solidFill>
                  <a:srgbClr val="FF0000"/>
                </a:solidFill>
              </a:rPr>
              <a:t>0.7::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extractionProb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2</a:t>
            </a:r>
            <a:r>
              <a:rPr lang="pt-BR" sz="1200" dirty="0" smtClean="0"/>
              <a:t>).</a:t>
            </a:r>
            <a:endParaRPr lang="pt-BR" sz="1200" dirty="0"/>
          </a:p>
          <a:p>
            <a:r>
              <a:rPr lang="pt-BR" sz="1200" dirty="0" smtClean="0">
                <a:solidFill>
                  <a:srgbClr val="FF0000"/>
                </a:solidFill>
              </a:rPr>
              <a:t>0.6::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</a:rPr>
              <a:t> provenance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Prob</a:t>
            </a:r>
            <a:r>
              <a:rPr lang="pt-BR" sz="1200" dirty="0" smtClean="0"/>
              <a:t>(</a:t>
            </a:r>
            <a:r>
              <a:rPr lang="pl-PL" sz="1200" dirty="0">
                <a:solidFill>
                  <a:srgbClr val="FF0000"/>
                </a:solidFill>
              </a:rPr>
              <a:t>s</a:t>
            </a:r>
            <a:r>
              <a:rPr lang="pt-BR" sz="1200" dirty="0" smtClean="0">
                <a:solidFill>
                  <a:srgbClr val="FF0000"/>
                </a:solidFill>
              </a:rPr>
              <a:t>2</a:t>
            </a:r>
            <a:r>
              <a:rPr lang="pt-BR" sz="1200" dirty="0" smtClean="0"/>
              <a:t>).</a:t>
            </a:r>
            <a:endParaRPr lang="en-GB" sz="12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2587270" y="4044942"/>
            <a:ext cx="216024" cy="3448636"/>
          </a:xfrm>
          <a:prstGeom prst="rightBrace">
            <a:avLst>
              <a:gd name="adj1" fmla="val 8333"/>
              <a:gd name="adj2" fmla="val 461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00144" y="5877272"/>
            <a:ext cx="2675911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supported</a:t>
            </a:r>
            <a:r>
              <a:rPr lang="en-GB" sz="1200" dirty="0" smtClean="0"/>
              <a:t>(</a:t>
            </a:r>
            <a:r>
              <a:rPr lang="pt-BR" sz="1200" dirty="0" smtClean="0">
                <a:solidFill>
                  <a:srgbClr val="FF0000"/>
                </a:solidFill>
              </a:rPr>
              <a:t>ev</a:t>
            </a:r>
            <a:r>
              <a:rPr lang="en-GB" sz="1200" dirty="0" smtClean="0"/>
              <a:t>)  →  </a:t>
            </a:r>
            <a:r>
              <a:rPr lang="en-GB" sz="1200" dirty="0"/>
              <a:t> </a:t>
            </a:r>
            <a:r>
              <a:rPr lang="pl-PL" sz="1200" dirty="0" smtClean="0"/>
              <a:t>0.392</a:t>
            </a:r>
            <a:endParaRPr lang="en-GB" sz="1200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3512174" y="3634427"/>
            <a:ext cx="205687" cy="5288115"/>
          </a:xfrm>
          <a:prstGeom prst="rightBrace">
            <a:avLst>
              <a:gd name="adj1" fmla="val 8333"/>
              <a:gd name="adj2" fmla="val 2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449370" y="6391665"/>
            <a:ext cx="2426886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supported</a:t>
            </a:r>
            <a:r>
              <a:rPr lang="en-GB" sz="1200" dirty="0" smtClean="0"/>
              <a:t>(</a:t>
            </a:r>
            <a:r>
              <a:rPr lang="pt-BR" sz="1200" dirty="0">
                <a:solidFill>
                  <a:srgbClr val="FF0000"/>
                </a:solidFill>
              </a:rPr>
              <a:t>ev</a:t>
            </a:r>
            <a:r>
              <a:rPr lang="en-GB" sz="1200" dirty="0" smtClean="0"/>
              <a:t>)  → </a:t>
            </a:r>
            <a:r>
              <a:rPr lang="en-GB" sz="1200" dirty="0"/>
              <a:t> 0.570752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724401" y="3436364"/>
            <a:ext cx="135632" cy="419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004048" y="2348880"/>
            <a:ext cx="294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>
                <a:solidFill>
                  <a:srgbClr val="FF0000"/>
                </a:solidFill>
              </a:rPr>
              <a:t>support for an event</a:t>
            </a:r>
          </a:p>
          <a:p>
            <a:r>
              <a:rPr lang="en-GB" sz="1200" i="1" dirty="0" smtClean="0"/>
              <a:t>= </a:t>
            </a:r>
            <a:r>
              <a:rPr lang="pl-PL" sz="1200" i="1" dirty="0" smtClean="0"/>
              <a:t>disjoint sum of (combined) probabilities of </a:t>
            </a:r>
          </a:p>
          <a:p>
            <a:r>
              <a:rPr lang="pl-PL" sz="1200" i="1" dirty="0" smtClean="0"/>
              <a:t>different supporting statements, </a:t>
            </a:r>
          </a:p>
          <a:p>
            <a:r>
              <a:rPr lang="pl-PL" sz="1200" i="1" dirty="0" smtClean="0"/>
              <a:t>with each statement weighted by 0.7 </a:t>
            </a:r>
            <a:endParaRPr lang="pl-PL" sz="1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121766" y="5487615"/>
            <a:ext cx="362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/>
              <a:t>Note the increase in the probability of 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</a:rPr>
              <a:t>corroborated</a:t>
            </a:r>
            <a:r>
              <a:rPr lang="en-GB" sz="1200" dirty="0"/>
              <a:t>(</a:t>
            </a:r>
            <a:r>
              <a:rPr lang="pt-BR" sz="1200" dirty="0">
                <a:solidFill>
                  <a:srgbClr val="FF0000"/>
                </a:solidFill>
              </a:rPr>
              <a:t>ev</a:t>
            </a:r>
            <a:r>
              <a:rPr lang="en-GB" sz="1200" dirty="0" smtClean="0"/>
              <a:t>)</a:t>
            </a:r>
            <a:endParaRPr lang="pl-PL" sz="1200" dirty="0" smtClean="0"/>
          </a:p>
          <a:p>
            <a:r>
              <a:rPr lang="pl-PL" sz="1200" i="1" dirty="0"/>
              <a:t>on adding the second supporting statement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817548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Probabilistic inference in model assembly</a:t>
            </a:r>
          </a:p>
        </p:txBody>
      </p:sp>
    </p:spTree>
    <p:extLst>
      <p:ext uri="{BB962C8B-B14F-4D97-AF65-F5344CB8AC3E}">
        <p14:creationId xmlns:p14="http://schemas.microsoft.com/office/powerpoint/2010/main" val="20309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5520"/>
            <a:ext cx="2049459" cy="2664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40997" y="4229815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PMC2249593</a:t>
            </a:r>
            <a:endParaRPr lang="en-GB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72974" y="3130798"/>
            <a:ext cx="4530677" cy="648072"/>
          </a:xfrm>
          <a:prstGeom prst="wedgeRoundRectCallout">
            <a:avLst>
              <a:gd name="adj1" fmla="val 82799"/>
              <a:gd name="adj2" fmla="val 2137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 smtClean="0">
                <a:solidFill>
                  <a:schemeClr val="tx1"/>
                </a:solidFill>
              </a:rPr>
              <a:t>Treatment of mice with curcumin enhanced the expression of </a:t>
            </a:r>
            <a:r>
              <a:rPr lang="en-GB" sz="1200" i="1" dirty="0" err="1" smtClean="0">
                <a:solidFill>
                  <a:schemeClr val="tx1"/>
                </a:solidFill>
              </a:rPr>
              <a:t>Bax</a:t>
            </a:r>
            <a:r>
              <a:rPr lang="en-GB" sz="1200" i="1" dirty="0" smtClean="0">
                <a:solidFill>
                  <a:schemeClr val="tx1"/>
                </a:solidFill>
              </a:rPr>
              <a:t>, </a:t>
            </a:r>
            <a:r>
              <a:rPr lang="en-GB" sz="1200" i="1" dirty="0" err="1" smtClean="0">
                <a:solidFill>
                  <a:schemeClr val="tx1"/>
                </a:solidFill>
              </a:rPr>
              <a:t>Bak</a:t>
            </a:r>
            <a:r>
              <a:rPr lang="en-GB" sz="1200" i="1" dirty="0" smtClean="0">
                <a:solidFill>
                  <a:schemeClr val="tx1"/>
                </a:solidFill>
              </a:rPr>
              <a:t>, DR4 and DR5, and inhibited the expression of </a:t>
            </a:r>
            <a:r>
              <a:rPr lang="en-GB" sz="1200" i="1" dirty="0" err="1" smtClean="0">
                <a:solidFill>
                  <a:schemeClr val="tx1"/>
                </a:solidFill>
              </a:rPr>
              <a:t>antiapoptotic</a:t>
            </a:r>
            <a:r>
              <a:rPr lang="en-GB" sz="1200" i="1" dirty="0" smtClean="0">
                <a:solidFill>
                  <a:schemeClr val="tx1"/>
                </a:solidFill>
              </a:rPr>
              <a:t> Bcl-2 and </a:t>
            </a:r>
            <a:r>
              <a:rPr lang="en-GB" sz="1200" i="1" dirty="0" err="1" smtClean="0">
                <a:solidFill>
                  <a:schemeClr val="tx1"/>
                </a:solidFill>
              </a:rPr>
              <a:t>Bcl</a:t>
            </a:r>
            <a:r>
              <a:rPr lang="en-GB" sz="1200" i="1" dirty="0" smtClean="0">
                <a:solidFill>
                  <a:schemeClr val="tx1"/>
                </a:solidFill>
              </a:rPr>
              <a:t>-XL proteins</a:t>
            </a:r>
            <a:r>
              <a:rPr lang="pl-PL" sz="1200" i="1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71600" y="2132856"/>
            <a:ext cx="4536504" cy="648072"/>
          </a:xfrm>
          <a:prstGeom prst="wedgeRoundRectCallout">
            <a:avLst>
              <a:gd name="adj1" fmla="val 85289"/>
              <a:gd name="adj2" fmla="val 11956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 smtClean="0">
                <a:solidFill>
                  <a:schemeClr val="tx1"/>
                </a:solidFill>
              </a:rPr>
              <a:t>In vitro curcumin downregulated the expression of Bcl-2, and </a:t>
            </a:r>
            <a:r>
              <a:rPr lang="en-GB" sz="1200" i="1" dirty="0" err="1" smtClean="0">
                <a:solidFill>
                  <a:schemeClr val="tx1"/>
                </a:solidFill>
              </a:rPr>
              <a:t>Bcl</a:t>
            </a:r>
            <a:r>
              <a:rPr lang="en-GB" sz="1200" i="1" dirty="0" smtClean="0">
                <a:solidFill>
                  <a:schemeClr val="tx1"/>
                </a:solidFill>
              </a:rPr>
              <a:t>-XL and upregulated the expression of p53, </a:t>
            </a:r>
            <a:r>
              <a:rPr lang="en-GB" sz="1200" i="1" dirty="0" err="1" smtClean="0">
                <a:solidFill>
                  <a:schemeClr val="tx1"/>
                </a:solidFill>
              </a:rPr>
              <a:t>Bax</a:t>
            </a:r>
            <a:r>
              <a:rPr lang="en-GB" sz="1200" i="1" dirty="0" smtClean="0">
                <a:solidFill>
                  <a:schemeClr val="tx1"/>
                </a:solidFill>
              </a:rPr>
              <a:t>, </a:t>
            </a:r>
            <a:r>
              <a:rPr lang="en-GB" sz="1200" i="1" dirty="0" err="1" smtClean="0">
                <a:solidFill>
                  <a:schemeClr val="tx1"/>
                </a:solidFill>
              </a:rPr>
              <a:t>Bak</a:t>
            </a:r>
            <a:r>
              <a:rPr lang="en-GB" sz="1200" i="1" dirty="0" smtClean="0">
                <a:solidFill>
                  <a:schemeClr val="tx1"/>
                </a:solidFill>
              </a:rPr>
              <a:t>, PUMA, </a:t>
            </a:r>
            <a:r>
              <a:rPr lang="en-GB" sz="1200" i="1" dirty="0" err="1" smtClean="0">
                <a:solidFill>
                  <a:schemeClr val="tx1"/>
                </a:solidFill>
              </a:rPr>
              <a:t>Noxa</a:t>
            </a:r>
            <a:r>
              <a:rPr lang="en-GB" sz="1200" i="1" dirty="0" smtClean="0">
                <a:solidFill>
                  <a:schemeClr val="tx1"/>
                </a:solidFill>
              </a:rPr>
              <a:t>, and </a:t>
            </a:r>
            <a:r>
              <a:rPr lang="en-GB" sz="1200" i="1" dirty="0" err="1" smtClean="0">
                <a:solidFill>
                  <a:schemeClr val="tx1"/>
                </a:solidFill>
              </a:rPr>
              <a:t>Bim</a:t>
            </a:r>
            <a:r>
              <a:rPr lang="en-GB" sz="1200" i="1" dirty="0" smtClean="0">
                <a:solidFill>
                  <a:schemeClr val="tx1"/>
                </a:solidFill>
              </a:rPr>
              <a:t> at mRNA and protein levels in prostate cancer cells [14].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16835"/>
              </p:ext>
            </p:extLst>
          </p:nvPr>
        </p:nvGraphicFramePr>
        <p:xfrm>
          <a:off x="755576" y="4825960"/>
          <a:ext cx="79928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792088"/>
                <a:gridCol w="1296144"/>
                <a:gridCol w="1008112"/>
                <a:gridCol w="1224136"/>
                <a:gridCol w="1224136"/>
                <a:gridCol w="144015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Molecule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Interaction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Extraction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Textual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Uncertainty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Provenance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Uncertainty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E32462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curcumin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regulation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BCL2_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E32744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curcumin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positive regulation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P53_HUMAN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6" name="Elbow Connector 15"/>
          <p:cNvCxnSpPr>
            <a:stCxn id="10" idx="1"/>
            <a:endCxn id="24" idx="2"/>
          </p:cNvCxnSpPr>
          <p:nvPr/>
        </p:nvCxnSpPr>
        <p:spPr>
          <a:xfrm rot="10800000" flipV="1">
            <a:off x="721006" y="3454834"/>
            <a:ext cx="251968" cy="1936244"/>
          </a:xfrm>
          <a:prstGeom prst="bentConnector3">
            <a:avLst>
              <a:gd name="adj1" fmla="val 190726"/>
            </a:avLst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1006" y="5368218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19572" y="57260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>
            <a:stCxn id="11" idx="1"/>
            <a:endCxn id="29" idx="2"/>
          </p:cNvCxnSpPr>
          <p:nvPr/>
        </p:nvCxnSpPr>
        <p:spPr>
          <a:xfrm rot="10800000" flipV="1">
            <a:off x="719572" y="2456892"/>
            <a:ext cx="252028" cy="3292028"/>
          </a:xfrm>
          <a:prstGeom prst="bentConnector3">
            <a:avLst>
              <a:gd name="adj1" fmla="val 264000"/>
            </a:avLst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7584" y="817548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Extracting events with uncertainty scores</a:t>
            </a:r>
          </a:p>
        </p:txBody>
      </p:sp>
    </p:spTree>
    <p:extLst>
      <p:ext uri="{BB962C8B-B14F-4D97-AF65-F5344CB8AC3E}">
        <p14:creationId xmlns:p14="http://schemas.microsoft.com/office/powerpoint/2010/main" val="331064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753</Words>
  <Application>Microsoft Macintosh PowerPoint</Application>
  <PresentationFormat>On-screen Show (4:3)</PresentationFormat>
  <Paragraphs>239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Big Mechanism</vt:lpstr>
      <vt:lpstr>Reading-Assembly-Explanation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Updating the Model</vt:lpstr>
      <vt:lpstr>Thank you</vt:lpstr>
    </vt:vector>
  </TitlesOfParts>
  <Company>Brunel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 under distribution semantics</dc:title>
  <dc:creator>BuildUser</dc:creator>
  <cp:lastModifiedBy>Larisa Soldatova</cp:lastModifiedBy>
  <cp:revision>219</cp:revision>
  <dcterms:created xsi:type="dcterms:W3CDTF">2015-06-22T12:49:32Z</dcterms:created>
  <dcterms:modified xsi:type="dcterms:W3CDTF">2016-04-13T12:02:32Z</dcterms:modified>
</cp:coreProperties>
</file>