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0"/>
  </p:notesMasterIdLst>
  <p:sldIdLst>
    <p:sldId id="262" r:id="rId3"/>
    <p:sldId id="364" r:id="rId4"/>
    <p:sldId id="319" r:id="rId5"/>
    <p:sldId id="320" r:id="rId6"/>
    <p:sldId id="360" r:id="rId7"/>
    <p:sldId id="345" r:id="rId8"/>
    <p:sldId id="365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BD380E36-0E4D-F54B-94D9-67F51A9C9C63}">
          <p14:sldIdLst>
            <p14:sldId id="262"/>
            <p14:sldId id="364"/>
            <p14:sldId id="319"/>
            <p14:sldId id="320"/>
            <p14:sldId id="360"/>
            <p14:sldId id="345"/>
            <p14:sldId id="3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9F0A"/>
    <a:srgbClr val="1E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59" autoAdjust="0"/>
  </p:normalViewPr>
  <p:slideViewPr>
    <p:cSldViewPr snapToGrid="0" snapToObjects="1">
      <p:cViewPr>
        <p:scale>
          <a:sx n="99" d="100"/>
          <a:sy n="99" d="100"/>
        </p:scale>
        <p:origin x="-784" y="-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38CCA-4A1D-724F-949E-ED67DD02D1F5}" type="datetimeFigureOut">
              <a:rPr lang="en-US" smtClean="0"/>
              <a:t>14/04/16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AFE62-DA8D-5546-963C-4DB916D9F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27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MBL_EBI_DNA_dark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MBL_EBI_RGB_InversedUpda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310313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0" y="3851275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735861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507122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3898900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6300" y="1219200"/>
            <a:ext cx="4000500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233556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MBL_EBI_DNA_dark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MBL_EBI_RGB_InversedUpda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310313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0" y="3851275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1298275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owerpont-slide-title_cell_dark4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MBL_EBI_RGB_InversedUpda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310313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0" y="3851275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5261996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MBL_EBI_Chemistry-slide2-backgroun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MBL_EBI_RGB_InversedUpda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310313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0" y="3851275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0609740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MBL_EBI_PDBE-slide-background6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67"/>
          <a:stretch>
            <a:fillRect/>
          </a:stretch>
        </p:blipFill>
        <p:spPr bwMode="auto">
          <a:xfrm>
            <a:off x="0" y="-149225"/>
            <a:ext cx="9156700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MBL_EBI_RGB_InversedUpda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310313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0" y="3851275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0986537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13593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755046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3898900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6300" y="1219200"/>
            <a:ext cx="4000500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845523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10836"/>
      </p:ext>
    </p:extLst>
  </p:cSld>
  <p:clrMapOvr>
    <a:masterClrMapping/>
  </p:clrMapOvr>
  <p:transition xmlns:p14="http://schemas.microsoft.com/office/powerpoint/2010/main">
    <p:cut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 flipH="1">
            <a:off x="0" y="6210300"/>
            <a:ext cx="9144000" cy="647700"/>
          </a:xfrm>
          <a:prstGeom prst="rect">
            <a:avLst/>
          </a:prstGeom>
          <a:solidFill>
            <a:srgbClr val="0043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4115" tIns="22065" rIns="44115" bIns="22065" anchor="ctr"/>
          <a:lstStyle/>
          <a:p>
            <a:pPr eaLnBrk="0" hangingPunct="0"/>
            <a:endParaRPr lang="en-GB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pic>
        <p:nvPicPr>
          <p:cNvPr id="1029" name="Picture 2" descr="EMBL_EBI_RGB_InversedUpdate.pn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310313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691" r:id="rId6"/>
    <p:sldLayoutId id="2147483692" r:id="rId7"/>
    <p:sldLayoutId id="2147483693" r:id="rId8"/>
  </p:sldLayoutIdLst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defTabSz="9525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/>
          <a:ea typeface="ＭＳ Ｐゴシック" charset="0"/>
          <a:cs typeface="HelveticaNeueLT Pro 45 Lt"/>
        </a:defRPr>
      </a:lvl1pPr>
      <a:lvl2pPr algn="l" defTabSz="9525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2pPr>
      <a:lvl3pPr algn="l" defTabSz="9525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3pPr>
      <a:lvl4pPr algn="l" defTabSz="9525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4pPr>
      <a:lvl5pPr algn="l" defTabSz="9525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5pPr>
      <a:lvl6pPr marL="220599" algn="l" defTabSz="955894" rtl="0" fontAlgn="base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6pPr>
      <a:lvl7pPr marL="441176" algn="l" defTabSz="955894" rtl="0" fontAlgn="base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7pPr>
      <a:lvl8pPr marL="661770" algn="l" defTabSz="955894" rtl="0" fontAlgn="base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8pPr>
      <a:lvl9pPr marL="882370" algn="l" defTabSz="955894" rtl="0" fontAlgn="base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9pPr>
    </p:titleStyle>
    <p:bodyStyle>
      <a:lvl1pPr marL="354013" indent="-354013" algn="l" defTabSz="952500" rtl="0" eaLnBrk="0" fontAlgn="base" hangingPunct="0">
        <a:spcBef>
          <a:spcPct val="20000"/>
        </a:spcBef>
        <a:spcAft>
          <a:spcPts val="575"/>
        </a:spcAft>
        <a:buClr>
          <a:schemeClr val="accent1"/>
        </a:buClr>
        <a:buSzPct val="120000"/>
        <a:buFont typeface="Arial" charset="0"/>
        <a:buChar char="•"/>
        <a:defRPr sz="24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1pPr>
      <a:lvl2pPr marL="631825" indent="-276225" algn="l" defTabSz="952500" rtl="0" eaLnBrk="0" fontAlgn="base" hangingPunct="0">
        <a:spcBef>
          <a:spcPct val="20000"/>
        </a:spcBef>
        <a:spcAft>
          <a:spcPts val="575"/>
        </a:spcAft>
        <a:buClr>
          <a:srgbClr val="FF8C9A"/>
        </a:buClr>
        <a:buSzPct val="100000"/>
        <a:buFont typeface="Arial" charset="0"/>
        <a:buChar char="•"/>
        <a:defRPr sz="22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2pPr>
      <a:lvl3pPr marL="895350" indent="-234950" algn="l" defTabSz="952500" rtl="0" eaLnBrk="0" fontAlgn="base" hangingPunct="0">
        <a:spcBef>
          <a:spcPct val="20000"/>
        </a:spcBef>
        <a:spcAft>
          <a:spcPts val="575"/>
        </a:spcAft>
        <a:buClr>
          <a:srgbClr val="FF8C9A"/>
        </a:buClr>
        <a:buFont typeface="Times" charset="0"/>
        <a:buChar char="•"/>
        <a:defRPr sz="20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3pPr>
      <a:lvl4pPr marL="1147763" indent="-234950" algn="l" defTabSz="952500" rtl="0" eaLnBrk="0" fontAlgn="base" hangingPunct="0">
        <a:spcBef>
          <a:spcPct val="20000"/>
        </a:spcBef>
        <a:spcAft>
          <a:spcPts val="575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4pPr>
      <a:lvl5pPr marL="1400175" indent="-234950" algn="l" defTabSz="952500" rtl="0" eaLnBrk="0" fontAlgn="base" hangingPunct="0">
        <a:spcBef>
          <a:spcPct val="20000"/>
        </a:spcBef>
        <a:spcAft>
          <a:spcPts val="575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5pPr>
      <a:lvl6pPr marL="2371346" indent="-238971" algn="l" defTabSz="955894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6pPr>
      <a:lvl7pPr marL="2591945" indent="-238971" algn="l" defTabSz="955894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7pPr>
      <a:lvl8pPr marL="2812522" indent="-238971" algn="l" defTabSz="955894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8pPr>
      <a:lvl9pPr marL="3033117" indent="-238971" algn="l" defTabSz="955894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20599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41176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6177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8237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102943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323541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54414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764733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defTabSz="9525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/>
          <a:ea typeface="ＭＳ Ｐゴシック" charset="0"/>
          <a:cs typeface="HelveticaNeueLT Pro 45 Lt"/>
        </a:defRPr>
      </a:lvl1pPr>
      <a:lvl2pPr algn="l" defTabSz="9525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2pPr>
      <a:lvl3pPr algn="l" defTabSz="9525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3pPr>
      <a:lvl4pPr algn="l" defTabSz="9525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4pPr>
      <a:lvl5pPr algn="l" defTabSz="9525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5pPr>
      <a:lvl6pPr marL="220599" algn="l" defTabSz="955894" rtl="0" fontAlgn="base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6pPr>
      <a:lvl7pPr marL="441176" algn="l" defTabSz="955894" rtl="0" fontAlgn="base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7pPr>
      <a:lvl8pPr marL="661770" algn="l" defTabSz="955894" rtl="0" fontAlgn="base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8pPr>
      <a:lvl9pPr marL="882370" algn="l" defTabSz="955894" rtl="0" fontAlgn="base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9pPr>
    </p:titleStyle>
    <p:bodyStyle>
      <a:lvl1pPr marL="354013" indent="-354013" algn="l" defTabSz="952500" rtl="0" eaLnBrk="0" fontAlgn="base" hangingPunct="0">
        <a:spcBef>
          <a:spcPct val="20000"/>
        </a:spcBef>
        <a:spcAft>
          <a:spcPts val="575"/>
        </a:spcAft>
        <a:buClr>
          <a:schemeClr val="accent1"/>
        </a:buClr>
        <a:buSzPct val="120000"/>
        <a:buFont typeface="Arial" charset="0"/>
        <a:buChar char="•"/>
        <a:defRPr sz="24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1pPr>
      <a:lvl2pPr marL="631825" indent="-276225" algn="l" defTabSz="952500" rtl="0" eaLnBrk="0" fontAlgn="base" hangingPunct="0">
        <a:spcBef>
          <a:spcPct val="20000"/>
        </a:spcBef>
        <a:spcAft>
          <a:spcPts val="575"/>
        </a:spcAft>
        <a:buClr>
          <a:schemeClr val="accent1"/>
        </a:buClr>
        <a:buSzPct val="100000"/>
        <a:buFont typeface="Arial" charset="0"/>
        <a:buChar char="•"/>
        <a:defRPr sz="22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2pPr>
      <a:lvl3pPr marL="895350" indent="-234950" algn="l" defTabSz="952500" rtl="0" eaLnBrk="0" fontAlgn="base" hangingPunct="0">
        <a:spcBef>
          <a:spcPct val="20000"/>
        </a:spcBef>
        <a:spcAft>
          <a:spcPts val="575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3pPr>
      <a:lvl4pPr marL="1147763" indent="-234950" algn="l" defTabSz="952500" rtl="0" eaLnBrk="0" fontAlgn="base" hangingPunct="0">
        <a:spcBef>
          <a:spcPct val="20000"/>
        </a:spcBef>
        <a:spcAft>
          <a:spcPts val="575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4pPr>
      <a:lvl5pPr marL="1400175" indent="-234950" algn="l" defTabSz="952500" rtl="0" eaLnBrk="0" fontAlgn="base" hangingPunct="0">
        <a:spcBef>
          <a:spcPct val="20000"/>
        </a:spcBef>
        <a:spcAft>
          <a:spcPts val="575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5pPr>
      <a:lvl6pPr marL="2371346" indent="-238971" algn="l" defTabSz="955894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6pPr>
      <a:lvl7pPr marL="2591945" indent="-238971" algn="l" defTabSz="955894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7pPr>
      <a:lvl8pPr marL="2812522" indent="-238971" algn="l" defTabSz="955894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8pPr>
      <a:lvl9pPr marL="3033117" indent="-238971" algn="l" defTabSz="955894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20599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41176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6177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8237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102943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323541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54414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764733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BKVCIE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hyperlink" Target="http://www.ebi.ac.uk/ols/beta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hyperlink" Target="https://github.com/EBISPOT/OLS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ebi.ac.uk/ols/beta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BKVCIE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hyperlink" Target="http://www.ebi.ac.uk/ols/beta" TargetMode="External"/><Relationship Id="rId7" Type="http://schemas.openxmlformats.org/officeDocument/2006/relationships/hyperlink" Target="mailto:ols-support@ebi.ac.uk" TargetMode="External"/><Relationship Id="rId8" Type="http://schemas.openxmlformats.org/officeDocument/2006/relationships/hyperlink" Target="https://github.com/EBISPOT/OLS/issues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9696" y="1655557"/>
            <a:ext cx="6686159" cy="68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 New Ontology Lookup Service at EMBL-EBI</a:t>
            </a:r>
            <a:endParaRPr lang="en-US" dirty="0"/>
          </a:p>
        </p:txBody>
      </p:sp>
      <p:sp>
        <p:nvSpPr>
          <p:cNvPr id="921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9696" y="3814400"/>
            <a:ext cx="6134504" cy="614363"/>
          </a:xfrm>
        </p:spPr>
        <p:txBody>
          <a:bodyPr/>
          <a:lstStyle/>
          <a:p>
            <a:r>
              <a:rPr lang="en-US" dirty="0" smtClean="0">
                <a:latin typeface="HelveticaNeueLT Pro 35 Th" charset="0"/>
                <a:cs typeface="HelveticaNeueLT Pro 35 Th" charset="0"/>
              </a:rPr>
              <a:t>Tony Burdett</a:t>
            </a:r>
          </a:p>
          <a:p>
            <a:r>
              <a:rPr lang="en-US" dirty="0" smtClean="0">
                <a:latin typeface="HelveticaNeueLT Pro 35 Th" charset="0"/>
                <a:cs typeface="HelveticaNeueLT Pro 35 Th" charset="0"/>
              </a:rPr>
              <a:t>Technical Co-</a:t>
            </a:r>
            <a:r>
              <a:rPr lang="en-US" dirty="0" err="1" smtClean="0">
                <a:latin typeface="HelveticaNeueLT Pro 35 Th" charset="0"/>
                <a:cs typeface="HelveticaNeueLT Pro 35 Th" charset="0"/>
              </a:rPr>
              <a:t>ordinator</a:t>
            </a:r>
            <a:endParaRPr lang="en-US" dirty="0" smtClean="0">
              <a:latin typeface="HelveticaNeueLT Pro 35 Th" charset="0"/>
              <a:cs typeface="HelveticaNeueLT Pro 35 Th" charset="0"/>
            </a:endParaRPr>
          </a:p>
          <a:p>
            <a:r>
              <a:rPr lang="en-US" dirty="0" smtClean="0">
                <a:latin typeface="HelveticaNeueLT Pro 35 Th" charset="0"/>
                <a:cs typeface="HelveticaNeueLT Pro 35 Th" charset="0"/>
              </a:rPr>
              <a:t>Samples, Phenotypes and Ontologies Team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851" y="3647012"/>
            <a:ext cx="3187700" cy="25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OLS Bug Hunt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305231" cy="82040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http://goo.gl/</a:t>
            </a:r>
            <a:r>
              <a:rPr lang="en-US" dirty="0" smtClean="0">
                <a:hlinkClick r:id="rId3"/>
              </a:rPr>
              <a:t>BKVCIE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282" y="1066800"/>
            <a:ext cx="2811150" cy="281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5848" t="13376" r="5326" b="9717"/>
          <a:stretch/>
        </p:blipFill>
        <p:spPr>
          <a:xfrm>
            <a:off x="451703" y="1847538"/>
            <a:ext cx="5358355" cy="331723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1703" y="5426907"/>
            <a:ext cx="8035754" cy="56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4013" indent="-354013" algn="l" defTabSz="952500" rtl="0" eaLnBrk="0" fontAlgn="base" hangingPunct="0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SzPct val="120000"/>
              <a:buFont typeface="Arial" charset="0"/>
              <a:buChar char="•"/>
              <a:defRPr sz="24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1pPr>
            <a:lvl2pPr marL="631825" indent="-276225" algn="l" defTabSz="952500" rtl="0" eaLnBrk="0" fontAlgn="base" hangingPunct="0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2pPr>
            <a:lvl3pPr marL="895350" indent="-234950" algn="l" defTabSz="952500" rtl="0" eaLnBrk="0" fontAlgn="base" hangingPunct="0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3pPr>
            <a:lvl4pPr marL="1147763" indent="-234950" algn="l" defTabSz="952500" rtl="0" eaLnBrk="0" fontAlgn="base" hangingPunct="0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4pPr>
            <a:lvl5pPr marL="1400175" indent="-234950" algn="l" defTabSz="952500" rtl="0" eaLnBrk="0" fontAlgn="base" hangingPunct="0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5pPr>
            <a:lvl6pPr marL="2371346" indent="-238971" algn="l" defTabSz="955894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48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591945" indent="-238971" algn="l" defTabSz="955894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48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2812522" indent="-238971" algn="l" defTabSz="955894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48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033117" indent="-238971" algn="l" defTabSz="955894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48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 smtClean="0">
                <a:hlinkClick r:id="rId6"/>
              </a:rPr>
              <a:t>http://www.ebi.ac.uk/ols/beta</a:t>
            </a:r>
            <a:r>
              <a:rPr lang="en-US" dirty="0" smtClean="0"/>
              <a:t> </a:t>
            </a:r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089144"/>
      </p:ext>
    </p:extLst>
  </p:cSld>
  <p:clrMapOvr>
    <a:masterClrMapping/>
  </p:clrMapOvr>
  <p:transition xmlns:p14="http://schemas.microsoft.com/office/powerpoint/2010/main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need a new 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 codebase (+10 years in places)</a:t>
            </a:r>
          </a:p>
          <a:p>
            <a:pPr lvl="1"/>
            <a:r>
              <a:rPr lang="en-US" dirty="0" smtClean="0"/>
              <a:t>Dependencies on retired libraries e.g. Apache OJB</a:t>
            </a:r>
          </a:p>
          <a:p>
            <a:r>
              <a:rPr lang="en-US" dirty="0" smtClean="0"/>
              <a:t>Built around OBO format (outdated parser)</a:t>
            </a:r>
          </a:p>
          <a:p>
            <a:pPr lvl="1"/>
            <a:r>
              <a:rPr lang="en-US" dirty="0" smtClean="0"/>
              <a:t>OBO has largely been superseded by W3C OWL format (OBO is now a subset of OWL)</a:t>
            </a:r>
          </a:p>
          <a:p>
            <a:r>
              <a:rPr lang="en-US" dirty="0" smtClean="0"/>
              <a:t>Built around an assumption that ontologies are available in public VCS (CVS or SVN)</a:t>
            </a:r>
          </a:p>
          <a:p>
            <a:r>
              <a:rPr lang="en-US" dirty="0" smtClean="0"/>
              <a:t>Assumes one term in one ontology</a:t>
            </a:r>
          </a:p>
          <a:p>
            <a:r>
              <a:rPr lang="en-US" dirty="0" smtClean="0"/>
              <a:t>Uses Oracle RDMS and SQL for querying ontology structure (suboptimal)</a:t>
            </a:r>
          </a:p>
          <a:p>
            <a:r>
              <a:rPr lang="en-US" dirty="0" smtClean="0"/>
              <a:t>SOAP API + XML out of </a:t>
            </a:r>
            <a:r>
              <a:rPr lang="en-US" dirty="0" err="1" smtClean="0"/>
              <a:t>favour</a:t>
            </a:r>
            <a:r>
              <a:rPr lang="en-US" dirty="0" smtClean="0"/>
              <a:t> – Developers want REST/JSON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65880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OLS 3.0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Rebuilt from scratch </a:t>
            </a:r>
          </a:p>
          <a:p>
            <a:r>
              <a:rPr lang="en-US" dirty="0" smtClean="0"/>
              <a:t>Polls ontologies by URL</a:t>
            </a:r>
          </a:p>
          <a:p>
            <a:pPr lvl="1"/>
            <a:r>
              <a:rPr lang="en-US" dirty="0" smtClean="0"/>
              <a:t>Server side checksum for detecting changes in files</a:t>
            </a:r>
          </a:p>
          <a:p>
            <a:r>
              <a:rPr lang="en-US" dirty="0" smtClean="0"/>
              <a:t>Uses Java OWL API for loading (still supports OBO)</a:t>
            </a:r>
          </a:p>
          <a:p>
            <a:r>
              <a:rPr lang="en-US" dirty="0" err="1" smtClean="0"/>
              <a:t>RESTful</a:t>
            </a:r>
            <a:r>
              <a:rPr lang="en-US" dirty="0" smtClean="0"/>
              <a:t> API built with Spring Data</a:t>
            </a:r>
          </a:p>
          <a:p>
            <a:r>
              <a:rPr lang="en-US" dirty="0" smtClean="0"/>
              <a:t>Multiple indexes for scalable querying (micro services architecture)</a:t>
            </a:r>
          </a:p>
          <a:p>
            <a:pPr lvl="1"/>
            <a:r>
              <a:rPr lang="en-US" dirty="0" smtClean="0"/>
              <a:t>SOLR server – text queries</a:t>
            </a:r>
          </a:p>
          <a:p>
            <a:pPr lvl="1"/>
            <a:r>
              <a:rPr lang="en-US" dirty="0" smtClean="0"/>
              <a:t>Neo4J server – graph queries</a:t>
            </a:r>
          </a:p>
          <a:p>
            <a:pPr lvl="1"/>
            <a:r>
              <a:rPr lang="en-US" dirty="0" smtClean="0"/>
              <a:t>Virtuoso server – SPARQL (RDF/OWL queries)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905050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OLS </a:t>
            </a:r>
            <a:r>
              <a:rPr lang="en-US" dirty="0" smtClean="0"/>
              <a:t>3.0 </a:t>
            </a:r>
            <a:r>
              <a:rPr lang="en-US" dirty="0" smtClean="0"/>
              <a:t>beta is now live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http://www.ebi.ac.uk/ols/beta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Screenshot 2015-10-26 15.57.4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95" y="1587404"/>
            <a:ext cx="3302760" cy="2509414"/>
          </a:xfrm>
          <a:prstGeom prst="rect">
            <a:avLst/>
          </a:prstGeom>
        </p:spPr>
      </p:pic>
      <p:pic>
        <p:nvPicPr>
          <p:cNvPr id="6" name="Picture 5" descr="Screenshot 2015-10-05 09.55.03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479" y="654782"/>
            <a:ext cx="3292717" cy="2469538"/>
          </a:xfrm>
          <a:prstGeom prst="rect">
            <a:avLst/>
          </a:prstGeom>
        </p:spPr>
      </p:pic>
      <p:pic>
        <p:nvPicPr>
          <p:cNvPr id="7" name="Picture 6" descr="Screenshot 2015-10-16 16.48.2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086" y="3425305"/>
            <a:ext cx="3451914" cy="26198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29918" y="5680021"/>
            <a:ext cx="381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6"/>
              </a:rPr>
              <a:t>https://github.com/EBISPOT/</a:t>
            </a:r>
            <a:r>
              <a:rPr lang="en-US" b="1" dirty="0" smtClean="0">
                <a:hlinkClick r:id="rId6"/>
              </a:rPr>
              <a:t>OLS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814094" y="1768324"/>
            <a:ext cx="3822001" cy="360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4013" indent="-354013" algn="l" defTabSz="952500" rtl="0" eaLnBrk="0" fontAlgn="base" hangingPunct="0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SzPct val="120000"/>
              <a:buFont typeface="Arial" charset="0"/>
              <a:buChar char="•"/>
              <a:defRPr sz="24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1pPr>
            <a:lvl2pPr marL="631825" indent="-276225" algn="l" defTabSz="952500" rtl="0" eaLnBrk="0" fontAlgn="base" hangingPunct="0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2pPr>
            <a:lvl3pPr marL="895350" indent="-234950" algn="l" defTabSz="952500" rtl="0" eaLnBrk="0" fontAlgn="base" hangingPunct="0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3pPr>
            <a:lvl4pPr marL="1147763" indent="-234950" algn="l" defTabSz="952500" rtl="0" eaLnBrk="0" fontAlgn="base" hangingPunct="0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4pPr>
            <a:lvl5pPr marL="1400175" indent="-234950" algn="l" defTabSz="952500" rtl="0" eaLnBrk="0" fontAlgn="base" hangingPunct="0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5pPr>
            <a:lvl6pPr marL="2371346" indent="-238971" algn="l" defTabSz="955894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48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591945" indent="-238971" algn="l" defTabSz="955894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48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2812522" indent="-238971" algn="l" defTabSz="955894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48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033117" indent="-238971" algn="l" defTabSz="955894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48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Helvetica Neue LT Pro 75 Bd"/>
                <a:cs typeface="Helvetica Neue LT Pro 75 Bd"/>
              </a:rPr>
              <a:t>147 ontologies</a:t>
            </a:r>
          </a:p>
          <a:p>
            <a:pPr marL="0" indent="0" algn="ctr">
              <a:buNone/>
            </a:pPr>
            <a:r>
              <a:rPr lang="en-US" sz="1600" dirty="0">
                <a:latin typeface="Helvetica Neue LT Pro 75 Bd"/>
                <a:cs typeface="Helvetica Neue LT Pro 75 Bd"/>
              </a:rPr>
              <a:t>4.5 million </a:t>
            </a:r>
            <a:r>
              <a:rPr lang="en-US" sz="1600" dirty="0" smtClean="0">
                <a:latin typeface="Helvetica Neue LT Pro 75 Bd"/>
                <a:cs typeface="Helvetica Neue LT Pro 75 Bd"/>
              </a:rPr>
              <a:t>terms</a:t>
            </a:r>
            <a:endParaRPr lang="en-US" sz="1600" dirty="0">
              <a:latin typeface="Helvetica Neue LT Pro 75 Bd"/>
              <a:cs typeface="Helvetica Neue LT Pro 75 Bd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Generic ontology infrastructure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Can load any OWL or SKOS file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Built with </a:t>
            </a:r>
            <a:r>
              <a:rPr lang="en-US" sz="1600" dirty="0" smtClean="0"/>
              <a:t>industry-standard </a:t>
            </a:r>
            <a:r>
              <a:rPr lang="en-US" sz="1600" dirty="0"/>
              <a:t>technologies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err="1"/>
              <a:t>Solr</a:t>
            </a:r>
            <a:r>
              <a:rPr lang="en-US" sz="1600" dirty="0"/>
              <a:t>, Neo4j, Spring IO, </a:t>
            </a:r>
            <a:r>
              <a:rPr lang="en-US" sz="1600" dirty="0" err="1"/>
              <a:t>Thymeleaf</a:t>
            </a:r>
            <a:r>
              <a:rPr lang="en-US" sz="1600" dirty="0"/>
              <a:t>, Bootstrap, </a:t>
            </a:r>
            <a:r>
              <a:rPr lang="en-US" sz="1600" dirty="0" err="1"/>
              <a:t>Jquery</a:t>
            </a:r>
            <a:r>
              <a:rPr lang="en-US" sz="1600" dirty="0"/>
              <a:t>  	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Includes stand-alone Spring-Boot app building local SOLR or Neo4s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Open-source project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699803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Phenotypes and Ontologies Team – </a:t>
            </a:r>
          </a:p>
          <a:p>
            <a:r>
              <a:rPr lang="en-US" dirty="0" smtClean="0"/>
              <a:t>Simon </a:t>
            </a:r>
            <a:r>
              <a:rPr lang="en-US" dirty="0" err="1" smtClean="0"/>
              <a:t>Jupp</a:t>
            </a:r>
            <a:r>
              <a:rPr lang="en-US" dirty="0" smtClean="0"/>
              <a:t>, Catherine Leroy, Thomas </a:t>
            </a:r>
            <a:r>
              <a:rPr lang="en-US" dirty="0" err="1" smtClean="0"/>
              <a:t>Liener</a:t>
            </a:r>
            <a:r>
              <a:rPr lang="en-US" dirty="0" smtClean="0"/>
              <a:t>, </a:t>
            </a:r>
            <a:r>
              <a:rPr lang="en-US" dirty="0" err="1" smtClean="0"/>
              <a:t>Sira</a:t>
            </a:r>
            <a:r>
              <a:rPr lang="en-US" dirty="0" smtClean="0"/>
              <a:t> </a:t>
            </a:r>
            <a:r>
              <a:rPr lang="en-US" dirty="0" err="1" smtClean="0"/>
              <a:t>Sarnitivijai</a:t>
            </a:r>
            <a:r>
              <a:rPr lang="en-US" dirty="0" smtClean="0"/>
              <a:t>, </a:t>
            </a:r>
            <a:r>
              <a:rPr lang="en-US" dirty="0" err="1" smtClean="0"/>
              <a:t>Ilinca</a:t>
            </a:r>
            <a:r>
              <a:rPr lang="en-US" dirty="0" smtClean="0"/>
              <a:t> </a:t>
            </a:r>
            <a:r>
              <a:rPr lang="en-US" dirty="0" err="1" smtClean="0"/>
              <a:t>Tudose</a:t>
            </a:r>
            <a:r>
              <a:rPr lang="en-US" dirty="0" smtClean="0"/>
              <a:t>, Olga </a:t>
            </a:r>
            <a:r>
              <a:rPr lang="en-US" dirty="0" err="1" smtClean="0"/>
              <a:t>Vrousgou</a:t>
            </a:r>
            <a:r>
              <a:rPr lang="en-US" dirty="0" smtClean="0"/>
              <a:t>, </a:t>
            </a:r>
            <a:r>
              <a:rPr lang="en-US" dirty="0" err="1" smtClean="0"/>
              <a:t>Dani</a:t>
            </a:r>
            <a:r>
              <a:rPr lang="en-US" dirty="0" smtClean="0"/>
              <a:t> Welter, Helen Parkinson</a:t>
            </a:r>
          </a:p>
          <a:p>
            <a:r>
              <a:rPr lang="en-US" dirty="0" smtClean="0"/>
              <a:t>Matt Pearce – Flax (</a:t>
            </a:r>
            <a:r>
              <a:rPr lang="en-US" dirty="0" err="1" smtClean="0"/>
              <a:t>BioSOLR</a:t>
            </a:r>
            <a:r>
              <a:rPr lang="en-US" dirty="0" smtClean="0"/>
              <a:t> project)</a:t>
            </a:r>
          </a:p>
          <a:p>
            <a:endParaRPr lang="en-US" dirty="0"/>
          </a:p>
          <a:p>
            <a:r>
              <a:rPr lang="en-US" dirty="0" smtClean="0"/>
              <a:t>Funding </a:t>
            </a:r>
          </a:p>
          <a:p>
            <a:pPr lvl="1"/>
            <a:r>
              <a:rPr lang="en-US" dirty="0" smtClean="0"/>
              <a:t>EU CORBEL</a:t>
            </a:r>
          </a:p>
          <a:p>
            <a:pPr lvl="1"/>
            <a:r>
              <a:rPr lang="en-US" dirty="0" smtClean="0"/>
              <a:t>EU DIACHRON Project</a:t>
            </a:r>
          </a:p>
          <a:p>
            <a:pPr lvl="1"/>
            <a:r>
              <a:rPr lang="en-US" dirty="0" smtClean="0"/>
              <a:t>EU </a:t>
            </a:r>
            <a:r>
              <a:rPr lang="en-US" dirty="0" err="1" smtClean="0"/>
              <a:t>BioMedBridges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3216279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851" y="3647012"/>
            <a:ext cx="3187700" cy="25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OLS Bug Hunt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305231" cy="82040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http://goo.gl/</a:t>
            </a:r>
            <a:r>
              <a:rPr lang="en-US" dirty="0" smtClean="0">
                <a:hlinkClick r:id="rId3"/>
              </a:rPr>
              <a:t>BKVCIE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282" y="1066800"/>
            <a:ext cx="2811150" cy="281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5848" t="13376" r="5326" b="9717"/>
          <a:stretch/>
        </p:blipFill>
        <p:spPr>
          <a:xfrm>
            <a:off x="451703" y="1847538"/>
            <a:ext cx="5358355" cy="331723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1703" y="5426907"/>
            <a:ext cx="8035754" cy="56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4013" indent="-354013" algn="l" defTabSz="952500" rtl="0" eaLnBrk="0" fontAlgn="base" hangingPunct="0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SzPct val="120000"/>
              <a:buFont typeface="Arial" charset="0"/>
              <a:buChar char="•"/>
              <a:defRPr sz="24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1pPr>
            <a:lvl2pPr marL="631825" indent="-276225" algn="l" defTabSz="952500" rtl="0" eaLnBrk="0" fontAlgn="base" hangingPunct="0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2pPr>
            <a:lvl3pPr marL="895350" indent="-234950" algn="l" defTabSz="952500" rtl="0" eaLnBrk="0" fontAlgn="base" hangingPunct="0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3pPr>
            <a:lvl4pPr marL="1147763" indent="-234950" algn="l" defTabSz="952500" rtl="0" eaLnBrk="0" fontAlgn="base" hangingPunct="0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4pPr>
            <a:lvl5pPr marL="1400175" indent="-234950" algn="l" defTabSz="952500" rtl="0" eaLnBrk="0" fontAlgn="base" hangingPunct="0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5pPr>
            <a:lvl6pPr marL="2371346" indent="-238971" algn="l" defTabSz="955894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48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591945" indent="-238971" algn="l" defTabSz="955894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48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2812522" indent="-238971" algn="l" defTabSz="955894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48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033117" indent="-238971" algn="l" defTabSz="955894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48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 smtClean="0">
                <a:hlinkClick r:id="rId6"/>
              </a:rPr>
              <a:t>http://www.ebi.ac.uk/ols/beta</a:t>
            </a:r>
            <a:r>
              <a:rPr lang="en-US" dirty="0" smtClean="0"/>
              <a:t> </a:t>
            </a:r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964216" y="271065"/>
            <a:ext cx="4902189" cy="82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4013" indent="-354013" algn="l" defTabSz="952500" rtl="0" eaLnBrk="0" fontAlgn="base" hangingPunct="0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SzPct val="120000"/>
              <a:buFont typeface="Arial" charset="0"/>
              <a:buChar char="•"/>
              <a:defRPr sz="24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1pPr>
            <a:lvl2pPr marL="631825" indent="-276225" algn="l" defTabSz="952500" rtl="0" eaLnBrk="0" fontAlgn="base" hangingPunct="0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2pPr>
            <a:lvl3pPr marL="895350" indent="-234950" algn="l" defTabSz="952500" rtl="0" eaLnBrk="0" fontAlgn="base" hangingPunct="0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3pPr>
            <a:lvl4pPr marL="1147763" indent="-234950" algn="l" defTabSz="952500" rtl="0" eaLnBrk="0" fontAlgn="base" hangingPunct="0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4pPr>
            <a:lvl5pPr marL="1400175" indent="-234950" algn="l" defTabSz="952500" rtl="0" eaLnBrk="0" fontAlgn="base" hangingPunct="0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5pPr>
            <a:lvl6pPr marL="2371346" indent="-238971" algn="l" defTabSz="955894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48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591945" indent="-238971" algn="l" defTabSz="955894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48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2812522" indent="-238971" algn="l" defTabSz="955894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48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033117" indent="-238971" algn="l" defTabSz="955894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48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000" dirty="0" smtClean="0">
                <a:hlinkClick r:id="rId7"/>
              </a:rPr>
              <a:t>ols-support@ebi.ac.uk</a:t>
            </a:r>
            <a:endParaRPr lang="en-US" sz="2000" dirty="0" smtClean="0"/>
          </a:p>
          <a:p>
            <a:pPr marL="0" indent="0" algn="ctr">
              <a:buNone/>
            </a:pPr>
            <a:r>
              <a:rPr lang="en-US" sz="2000" dirty="0">
                <a:hlinkClick r:id="rId8"/>
              </a:rPr>
              <a:t>https://github.com/EBISPOT/OLS/</a:t>
            </a:r>
            <a:r>
              <a:rPr lang="en-US" sz="2000" dirty="0" smtClean="0">
                <a:hlinkClick r:id="rId8"/>
              </a:rPr>
              <a:t>issues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049583"/>
      </p:ext>
    </p:extLst>
  </p:cSld>
  <p:clrMapOvr>
    <a:masterClrMapping/>
  </p:clrMapOvr>
  <p:transition xmlns:p14="http://schemas.microsoft.com/office/powerpoint/2010/main">
    <p:cut/>
  </p:transition>
</p:sld>
</file>

<file path=ppt/theme/theme1.xml><?xml version="1.0" encoding="utf-8"?>
<a:theme xmlns:a="http://schemas.openxmlformats.org/drawingml/2006/main" name="Leere Präsentation">
  <a:themeElements>
    <a:clrScheme name="">
      <a:dk1>
        <a:srgbClr val="000000"/>
      </a:dk1>
      <a:lt1>
        <a:srgbClr val="FFFFFF"/>
      </a:lt1>
      <a:dk2>
        <a:srgbClr val="007E82"/>
      </a:dk2>
      <a:lt2>
        <a:srgbClr val="7D7D7D"/>
      </a:lt2>
      <a:accent1>
        <a:srgbClr val="72AD46"/>
      </a:accent1>
      <a:accent2>
        <a:srgbClr val="DF001A"/>
      </a:accent2>
      <a:accent3>
        <a:srgbClr val="FFFFFF"/>
      </a:accent3>
      <a:accent4>
        <a:srgbClr val="000000"/>
      </a:accent4>
      <a:accent5>
        <a:srgbClr val="BCD3B0"/>
      </a:accent5>
      <a:accent6>
        <a:srgbClr val="CA0016"/>
      </a:accent6>
      <a:hlink>
        <a:srgbClr val="007E82"/>
      </a:hlink>
      <a:folHlink>
        <a:srgbClr val="72AD46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981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5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981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5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DCDCDC"/>
        </a:lt1>
        <a:dk2>
          <a:srgbClr val="007E82"/>
        </a:dk2>
        <a:lt2>
          <a:srgbClr val="7D7D7D"/>
        </a:lt2>
        <a:accent1>
          <a:srgbClr val="72AD46"/>
        </a:accent1>
        <a:accent2>
          <a:srgbClr val="DF001A"/>
        </a:accent2>
        <a:accent3>
          <a:srgbClr val="EBEBEB"/>
        </a:accent3>
        <a:accent4>
          <a:srgbClr val="000000"/>
        </a:accent4>
        <a:accent5>
          <a:srgbClr val="BCD3B0"/>
        </a:accent5>
        <a:accent6>
          <a:srgbClr val="CA0016"/>
        </a:accent6>
        <a:hlink>
          <a:srgbClr val="007E82"/>
        </a:hlink>
        <a:folHlink>
          <a:srgbClr val="72AD4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ere Präsentation">
  <a:themeElements>
    <a:clrScheme name="">
      <a:dk1>
        <a:srgbClr val="000000"/>
      </a:dk1>
      <a:lt1>
        <a:srgbClr val="FFFFFF"/>
      </a:lt1>
      <a:dk2>
        <a:srgbClr val="007E82"/>
      </a:dk2>
      <a:lt2>
        <a:srgbClr val="7D7D7D"/>
      </a:lt2>
      <a:accent1>
        <a:srgbClr val="72AD46"/>
      </a:accent1>
      <a:accent2>
        <a:srgbClr val="DF001A"/>
      </a:accent2>
      <a:accent3>
        <a:srgbClr val="FFFFFF"/>
      </a:accent3>
      <a:accent4>
        <a:srgbClr val="000000"/>
      </a:accent4>
      <a:accent5>
        <a:srgbClr val="BCD3B0"/>
      </a:accent5>
      <a:accent6>
        <a:srgbClr val="CA0016"/>
      </a:accent6>
      <a:hlink>
        <a:srgbClr val="007E82"/>
      </a:hlink>
      <a:folHlink>
        <a:srgbClr val="72AD46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981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5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981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5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DCDCDC"/>
        </a:lt1>
        <a:dk2>
          <a:srgbClr val="007E82"/>
        </a:dk2>
        <a:lt2>
          <a:srgbClr val="7D7D7D"/>
        </a:lt2>
        <a:accent1>
          <a:srgbClr val="72AD46"/>
        </a:accent1>
        <a:accent2>
          <a:srgbClr val="DF001A"/>
        </a:accent2>
        <a:accent3>
          <a:srgbClr val="EBEBEB"/>
        </a:accent3>
        <a:accent4>
          <a:srgbClr val="000000"/>
        </a:accent4>
        <a:accent5>
          <a:srgbClr val="BCD3B0"/>
        </a:accent5>
        <a:accent6>
          <a:srgbClr val="CA0016"/>
        </a:accent6>
        <a:hlink>
          <a:srgbClr val="007E82"/>
        </a:hlink>
        <a:folHlink>
          <a:srgbClr val="72AD4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4480</TotalTime>
  <Words>339</Words>
  <Application>Microsoft Macintosh PowerPoint</Application>
  <PresentationFormat>On-screen Show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Leere Präsentation</vt:lpstr>
      <vt:lpstr>1_Leere Präsentation</vt:lpstr>
      <vt:lpstr>A New Ontology Lookup Service at EMBL-EBI</vt:lpstr>
      <vt:lpstr>OLS Bug Hunt</vt:lpstr>
      <vt:lpstr>Why we need a new OLS</vt:lpstr>
      <vt:lpstr>OLS 3.0</vt:lpstr>
      <vt:lpstr>OLS 3.0 beta is now live</vt:lpstr>
      <vt:lpstr>Acknowledgements</vt:lpstr>
      <vt:lpstr>OLS Bug Hunt</vt:lpstr>
    </vt:vector>
  </TitlesOfParts>
  <Company>EBI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EMBL-EBI Now and in the Future</dc:title>
  <dc:creator>Spencer Phillips</dc:creator>
  <cp:lastModifiedBy>Tony Burdett</cp:lastModifiedBy>
  <cp:revision>154</cp:revision>
  <dcterms:created xsi:type="dcterms:W3CDTF">2012-11-02T14:35:31Z</dcterms:created>
  <dcterms:modified xsi:type="dcterms:W3CDTF">2016-04-14T09:25:02Z</dcterms:modified>
</cp:coreProperties>
</file>