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2" r:id="rId3"/>
    <p:sldId id="269" r:id="rId4"/>
    <p:sldId id="289" r:id="rId5"/>
    <p:sldId id="312" r:id="rId6"/>
    <p:sldId id="313" r:id="rId7"/>
    <p:sldId id="314" r:id="rId8"/>
    <p:sldId id="315" r:id="rId9"/>
    <p:sldId id="316" r:id="rId10"/>
    <p:sldId id="292" r:id="rId11"/>
    <p:sldId id="285" r:id="rId12"/>
    <p:sldId id="293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48" autoAdjust="0"/>
  </p:normalViewPr>
  <p:slideViewPr>
    <p:cSldViewPr>
      <p:cViewPr>
        <p:scale>
          <a:sx n="100" d="100"/>
          <a:sy n="100" d="100"/>
        </p:scale>
        <p:origin x="-1920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rand_ppt_back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" descr="TAB_allwhite.eps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04813" y="1412776"/>
            <a:ext cx="7254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An ontology-supported approach to predict automatically the proteases involved in the generation of peptides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395536" y="3068960"/>
            <a:ext cx="727280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Mercedes </a:t>
            </a:r>
            <a:r>
              <a:rPr lang="en-US" dirty="0" err="1">
                <a:solidFill>
                  <a:srgbClr val="FFFFFF"/>
                </a:solidFill>
              </a:rPr>
              <a:t>Arguello</a:t>
            </a:r>
            <a:r>
              <a:rPr lang="en-US" dirty="0">
                <a:solidFill>
                  <a:srgbClr val="FFFFFF"/>
                </a:solidFill>
              </a:rPr>
              <a:t> Casteleiro</a:t>
            </a:r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, Julie Klein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and Robert </a:t>
            </a:r>
            <a:r>
              <a:rPr lang="en-US" dirty="0" smtClean="0">
                <a:solidFill>
                  <a:srgbClr val="FFFFFF"/>
                </a:solidFill>
              </a:rPr>
              <a:t>Stevens</a:t>
            </a:r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1600" baseline="30000" dirty="0">
                <a:solidFill>
                  <a:srgbClr val="FFFFFF"/>
                </a:solidFill>
              </a:rPr>
              <a:t>1</a:t>
            </a:r>
            <a:r>
              <a:rPr lang="en-US" sz="1600" dirty="0" smtClean="0">
                <a:solidFill>
                  <a:srgbClr val="FFFFFF"/>
                </a:solidFill>
              </a:rPr>
              <a:t>School </a:t>
            </a:r>
            <a:r>
              <a:rPr lang="en-US" sz="1600" dirty="0">
                <a:solidFill>
                  <a:srgbClr val="FFFFFF"/>
                </a:solidFill>
              </a:rPr>
              <a:t>of Computer Science, University of Manchester, Oxford road, Manchester, United Kingdom. 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baseline="30000" dirty="0" smtClean="0">
                <a:solidFill>
                  <a:srgbClr val="FFFFFF"/>
                </a:solidFill>
              </a:rPr>
              <a:t>2</a:t>
            </a:r>
            <a:r>
              <a:rPr lang="en-US" sz="1600" dirty="0" smtClean="0">
                <a:solidFill>
                  <a:srgbClr val="FFFFFF"/>
                </a:solidFill>
              </a:rPr>
              <a:t>Institut </a:t>
            </a:r>
            <a:r>
              <a:rPr lang="en-US" sz="1600" dirty="0">
                <a:solidFill>
                  <a:srgbClr val="FFFFFF"/>
                </a:solidFill>
              </a:rPr>
              <a:t>National de la </a:t>
            </a:r>
            <a:r>
              <a:rPr lang="en-US" sz="1600" dirty="0" err="1">
                <a:solidFill>
                  <a:srgbClr val="FFFFFF"/>
                </a:solidFill>
              </a:rPr>
              <a:t>Sante</a:t>
            </a:r>
            <a:r>
              <a:rPr lang="en-US" sz="1600" dirty="0">
                <a:solidFill>
                  <a:srgbClr val="FFFFFF"/>
                </a:solidFill>
              </a:rPr>
              <a:t>́ et de la </a:t>
            </a:r>
            <a:r>
              <a:rPr lang="en-US" sz="1600" dirty="0" err="1">
                <a:solidFill>
                  <a:srgbClr val="FFFFFF"/>
                </a:solidFill>
              </a:rPr>
              <a:t>Recherche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Médicale</a:t>
            </a:r>
            <a:r>
              <a:rPr lang="en-US" sz="1600" dirty="0">
                <a:solidFill>
                  <a:srgbClr val="FFFFFF"/>
                </a:solidFill>
              </a:rPr>
              <a:t> (INSERM), U1048, Toulouse, France. And </a:t>
            </a:r>
            <a:r>
              <a:rPr lang="en-US" sz="1600" dirty="0" err="1">
                <a:solidFill>
                  <a:srgbClr val="FFFFFF"/>
                </a:solidFill>
              </a:rPr>
              <a:t>Universite</a:t>
            </a:r>
            <a:r>
              <a:rPr lang="en-US" sz="1600" dirty="0">
                <a:solidFill>
                  <a:srgbClr val="FFFFFF"/>
                </a:solidFill>
              </a:rPr>
              <a:t>́ Toulouse III Paul-Sabatier, Toulouse, France. 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7525" y="2809875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1" name="Picture 1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8" descr="rflabx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287964" y="5805264"/>
            <a:ext cx="1707379" cy="952381"/>
          </a:xfrm>
          <a:prstGeom prst="rect">
            <a:avLst/>
          </a:prstGeom>
        </p:spPr>
      </p:pic>
      <p:pic>
        <p:nvPicPr>
          <p:cNvPr id="8" name="Image 19" descr="sysVASC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56" y="6075811"/>
            <a:ext cx="1727020" cy="411286"/>
          </a:xfrm>
          <a:prstGeom prst="rect">
            <a:avLst/>
          </a:prstGeom>
        </p:spPr>
      </p:pic>
      <p:pic>
        <p:nvPicPr>
          <p:cNvPr id="9" name="Image 21" descr="UniOfManchester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40" y="5952597"/>
            <a:ext cx="1559024" cy="6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624736" cy="7920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Current Work: </a:t>
            </a:r>
            <a:r>
              <a:rPr lang="en-US" sz="2800" dirty="0" err="1" smtClean="0">
                <a:latin typeface="Apple Chancery"/>
                <a:cs typeface="Apple Chancery"/>
              </a:rPr>
              <a:t>Proteasix</a:t>
            </a:r>
            <a:r>
              <a:rPr lang="en-US" sz="2800" dirty="0" smtClean="0">
                <a:latin typeface="Apple Chancery"/>
                <a:cs typeface="Apple Chancery"/>
              </a:rPr>
              <a:t> Ontology (</a:t>
            </a:r>
            <a:r>
              <a:rPr lang="en-US" sz="2800" dirty="0" err="1" smtClean="0">
                <a:latin typeface="Apple Chancery"/>
                <a:cs typeface="Apple Chancery"/>
              </a:rPr>
              <a:t>PxO</a:t>
            </a:r>
            <a:r>
              <a:rPr lang="en-US" sz="2800" dirty="0" smtClean="0">
                <a:latin typeface="Apple Chancery"/>
                <a:cs typeface="Apple Chancery"/>
              </a:rPr>
              <a:t>)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032448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UniProt</a:t>
            </a:r>
            <a:r>
              <a:rPr lang="en-US" sz="2400" dirty="0" smtClean="0"/>
              <a:t> KB proteins (Swiss-</a:t>
            </a:r>
            <a:r>
              <a:rPr lang="en-US" sz="2400" dirty="0" err="1" smtClean="0"/>
              <a:t>prot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TrEMBL</a:t>
            </a:r>
            <a:r>
              <a:rPr lang="en-US" sz="24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err="1"/>
              <a:t>Organised</a:t>
            </a:r>
            <a:r>
              <a:rPr lang="en-US" sz="2000" dirty="0"/>
              <a:t> by </a:t>
            </a:r>
            <a:r>
              <a:rPr lang="en-US" sz="2000" dirty="0" err="1" smtClean="0"/>
              <a:t>Taxons</a:t>
            </a:r>
            <a:r>
              <a:rPr lang="en-US" sz="2000" dirty="0" smtClean="0"/>
              <a:t> following PRO ontology</a:t>
            </a:r>
          </a:p>
          <a:p>
            <a:pPr lvl="1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/>
              <a:t>Annotated with GO </a:t>
            </a:r>
            <a:r>
              <a:rPr lang="en-US" sz="2000" dirty="0" err="1" smtClean="0"/>
              <a:t>biological_process</a:t>
            </a:r>
            <a:r>
              <a:rPr lang="en-US" sz="2000" dirty="0" smtClean="0"/>
              <a:t>; GO </a:t>
            </a:r>
            <a:r>
              <a:rPr lang="en-US" sz="2000" dirty="0" err="1" smtClean="0"/>
              <a:t>cellular_component</a:t>
            </a:r>
            <a:r>
              <a:rPr lang="en-US" sz="2000" dirty="0" smtClean="0"/>
              <a:t>; and GO </a:t>
            </a:r>
            <a:r>
              <a:rPr lang="en-US" sz="2000" dirty="0" err="1" smtClean="0"/>
              <a:t>molecular_function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Model </a:t>
            </a:r>
            <a:r>
              <a:rPr lang="fr-FR" sz="2400" dirty="0" err="1" smtClean="0">
                <a:solidFill>
                  <a:srgbClr val="FFFFFF"/>
                </a:solidFill>
              </a:rPr>
              <a:t>cleavage</a:t>
            </a:r>
            <a:r>
              <a:rPr lang="fr-FR" sz="2400" dirty="0" smtClean="0">
                <a:solidFill>
                  <a:srgbClr val="FFFFFF"/>
                </a:solidFill>
              </a:rPr>
              <a:t> sites patterns for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Wingdings" charset="2"/>
              <a:buChar char="q"/>
            </a:pPr>
            <a:r>
              <a:rPr lang="fr-FR" sz="2000" b="1" dirty="0" smtClean="0">
                <a:latin typeface="Arial Black"/>
                <a:cs typeface="Arial Black"/>
              </a:rPr>
              <a:t>Exopeptidase </a:t>
            </a:r>
            <a:r>
              <a:rPr lang="fr-FR" sz="2000" b="1" dirty="0" err="1">
                <a:latin typeface="Arial Black"/>
                <a:cs typeface="Arial Black"/>
              </a:rPr>
              <a:t>activity</a:t>
            </a:r>
            <a:endParaRPr lang="fr-FR" sz="2000" b="1" dirty="0">
              <a:latin typeface="Arial Black"/>
              <a:cs typeface="Arial Black"/>
            </a:endParaRPr>
          </a:p>
          <a:p>
            <a:pPr lvl="1">
              <a:lnSpc>
                <a:spcPct val="150000"/>
              </a:lnSpc>
              <a:buFont typeface="Wingdings" charset="2"/>
              <a:buChar char="q"/>
            </a:pPr>
            <a:r>
              <a:rPr lang="fr-FR" sz="2000" b="1" dirty="0" err="1" smtClean="0">
                <a:latin typeface="Arial Black"/>
                <a:cs typeface="Arial Black"/>
              </a:rPr>
              <a:t>Endopeptidase</a:t>
            </a:r>
            <a:r>
              <a:rPr lang="fr-FR" sz="2000" b="1" dirty="0" smtClean="0">
                <a:latin typeface="Arial Black"/>
                <a:cs typeface="Arial Black"/>
              </a:rPr>
              <a:t> </a:t>
            </a:r>
            <a:r>
              <a:rPr lang="fr-FR" sz="2000" b="1" dirty="0" err="1" smtClean="0">
                <a:latin typeface="Arial Black"/>
                <a:cs typeface="Arial Black"/>
              </a:rPr>
              <a:t>activity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6798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617440" y="188640"/>
            <a:ext cx="6203032" cy="14401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For using Peptides </a:t>
            </a:r>
            <a:r>
              <a:rPr lang="en-US" dirty="0"/>
              <a:t>as </a:t>
            </a:r>
            <a:r>
              <a:rPr lang="en-US" dirty="0" smtClean="0"/>
              <a:t>Biomarkers, </a:t>
            </a:r>
            <a:r>
              <a:rPr lang="en-US" dirty="0"/>
              <a:t>w</a:t>
            </a:r>
            <a:r>
              <a:rPr lang="en-US" dirty="0" smtClean="0"/>
              <a:t>e need</a:t>
            </a:r>
            <a:br>
              <a:rPr lang="en-US" dirty="0" smtClean="0"/>
            </a:br>
            <a:r>
              <a:rPr lang="en-US" dirty="0" smtClean="0"/>
              <a:t>more data.. and data linkage.. </a:t>
            </a:r>
            <a:endParaRPr lang="en-US" sz="48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876256" y="1988840"/>
            <a:ext cx="2088232" cy="2376264"/>
            <a:chOff x="4128" y="1824"/>
            <a:chExt cx="1584" cy="184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4002877">
              <a:off x="4000" y="1952"/>
              <a:ext cx="1840" cy="1584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>
                    <a:alpha val="71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489" y="1943"/>
              <a:ext cx="887" cy="1582"/>
              <a:chOff x="3456" y="2160"/>
              <a:chExt cx="887" cy="1582"/>
            </a:xfrm>
          </p:grpSpPr>
          <p:pic>
            <p:nvPicPr>
              <p:cNvPr id="7" name="Picture 6" descr="glu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160"/>
                <a:ext cx="887" cy="1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rd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2880"/>
                <a:ext cx="444" cy="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467544" y="4047455"/>
            <a:ext cx="372635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Class: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polypeptide_region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450505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CD5B5"/>
                </a:solidFill>
              </a:rPr>
              <a:t> </a:t>
            </a:r>
            <a:r>
              <a:rPr lang="en-US" sz="2400" dirty="0" err="1">
                <a:solidFill>
                  <a:srgbClr val="FCD5B5"/>
                </a:solidFill>
              </a:rPr>
              <a:t>SubClassOf</a:t>
            </a:r>
            <a:r>
              <a:rPr lang="en-US" sz="2400" dirty="0">
                <a:solidFill>
                  <a:srgbClr val="FCD5B5"/>
                </a:solidFill>
              </a:rPr>
              <a:t>: </a:t>
            </a:r>
            <a:endParaRPr lang="en-US" sz="2400" dirty="0" smtClean="0">
              <a:solidFill>
                <a:srgbClr val="FCD5B5"/>
              </a:solidFill>
            </a:endParaRPr>
          </a:p>
          <a:p>
            <a:r>
              <a:rPr lang="en-US" sz="2400" dirty="0" smtClean="0">
                <a:solidFill>
                  <a:srgbClr val="FCD5B5"/>
                </a:solidFill>
              </a:rPr>
              <a:t>        </a:t>
            </a:r>
            <a:r>
              <a:rPr lang="en-US" sz="2400" dirty="0" err="1" smtClean="0">
                <a:solidFill>
                  <a:srgbClr val="FCD5B5"/>
                </a:solidFill>
              </a:rPr>
              <a:t>biological_region</a:t>
            </a:r>
            <a:endParaRPr lang="en-US" sz="2400" dirty="0">
              <a:solidFill>
                <a:srgbClr val="FCD5B5"/>
              </a:solidFill>
            </a:endParaRPr>
          </a:p>
          <a:p>
            <a:r>
              <a:rPr lang="en-US" sz="2400" dirty="0" smtClean="0">
                <a:solidFill>
                  <a:srgbClr val="FCD5B5"/>
                </a:solidFill>
              </a:rPr>
              <a:t>        </a:t>
            </a:r>
            <a:r>
              <a:rPr lang="en-US" sz="2400" dirty="0" err="1">
                <a:solidFill>
                  <a:srgbClr val="FCD5B5"/>
                </a:solidFill>
              </a:rPr>
              <a:t>part_of</a:t>
            </a:r>
            <a:r>
              <a:rPr lang="en-US" sz="2400" dirty="0">
                <a:solidFill>
                  <a:srgbClr val="FCD5B5"/>
                </a:solidFill>
              </a:rPr>
              <a:t> some protein,</a:t>
            </a:r>
          </a:p>
          <a:p>
            <a:r>
              <a:rPr lang="en-US" sz="2400" dirty="0">
                <a:solidFill>
                  <a:srgbClr val="FCD5B5"/>
                </a:solidFill>
              </a:rPr>
              <a:t>        </a:t>
            </a:r>
            <a:r>
              <a:rPr lang="en-US" sz="2400" dirty="0" err="1">
                <a:solidFill>
                  <a:srgbClr val="FCD5B5"/>
                </a:solidFill>
              </a:rPr>
              <a:t>associated_with</a:t>
            </a:r>
            <a:r>
              <a:rPr lang="en-US" sz="2400" dirty="0">
                <a:solidFill>
                  <a:srgbClr val="FCD5B5"/>
                </a:solidFill>
              </a:rPr>
              <a:t> some '</a:t>
            </a:r>
            <a:r>
              <a:rPr lang="en-US" sz="2400" dirty="0" err="1">
                <a:solidFill>
                  <a:srgbClr val="FCD5B5"/>
                </a:solidFill>
              </a:rPr>
              <a:t>proteolytic</a:t>
            </a:r>
            <a:r>
              <a:rPr lang="en-US" sz="2400" dirty="0">
                <a:solidFill>
                  <a:srgbClr val="FCD5B5"/>
                </a:solidFill>
              </a:rPr>
              <a:t> cleavage product',</a:t>
            </a:r>
          </a:p>
          <a:p>
            <a:r>
              <a:rPr lang="en-US" sz="2400" dirty="0">
                <a:solidFill>
                  <a:srgbClr val="FCD5B5"/>
                </a:solidFill>
              </a:rPr>
              <a:t>        </a:t>
            </a:r>
            <a:r>
              <a:rPr lang="en-US" sz="2400" dirty="0" err="1">
                <a:solidFill>
                  <a:srgbClr val="FCD5B5"/>
                </a:solidFill>
              </a:rPr>
              <a:t>only_in_taxon</a:t>
            </a:r>
            <a:r>
              <a:rPr lang="en-US" sz="2400" dirty="0">
                <a:solidFill>
                  <a:srgbClr val="FCD5B5"/>
                </a:solidFill>
              </a:rPr>
              <a:t> some </a:t>
            </a:r>
            <a:r>
              <a:rPr lang="en-US" sz="2400" dirty="0" smtClean="0">
                <a:solidFill>
                  <a:srgbClr val="FCD5B5"/>
                </a:solidFill>
              </a:rPr>
              <a:t>organism</a:t>
            </a:r>
            <a:endParaRPr lang="en-US" sz="2400" dirty="0">
              <a:solidFill>
                <a:srgbClr val="FCD5B5"/>
              </a:solidFill>
            </a:endParaRPr>
          </a:p>
          <a:p>
            <a:r>
              <a:rPr lang="en-US" sz="2400" dirty="0">
                <a:solidFill>
                  <a:srgbClr val="FCD5B5"/>
                </a:solidFill>
              </a:rPr>
              <a:t>        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3568" y="2060848"/>
            <a:ext cx="2805743" cy="1363256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000000"/>
                </a:solidFill>
              </a:rPr>
              <a:t>OWL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000000"/>
                </a:solidFill>
              </a:rPr>
              <a:t>(</a:t>
            </a:r>
            <a:r>
              <a:rPr lang="de-DE" sz="3200" dirty="0" err="1">
                <a:solidFill>
                  <a:srgbClr val="000000"/>
                </a:solidFill>
              </a:rPr>
              <a:t>ontologies</a:t>
            </a:r>
            <a:r>
              <a:rPr lang="de-DE" sz="3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563888" y="2660720"/>
            <a:ext cx="345638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Let’s glue the relevant knowledge together</a:t>
            </a:r>
            <a:endParaRPr lang="en-GB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Verdan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43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948264" y="4293096"/>
            <a:ext cx="2088232" cy="2376264"/>
            <a:chOff x="4128" y="1824"/>
            <a:chExt cx="1584" cy="184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4002877">
              <a:off x="4000" y="1952"/>
              <a:ext cx="1840" cy="1584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>
                    <a:alpha val="71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489" y="1943"/>
              <a:ext cx="887" cy="1582"/>
              <a:chOff x="3456" y="2160"/>
              <a:chExt cx="887" cy="1582"/>
            </a:xfrm>
          </p:grpSpPr>
          <p:pic>
            <p:nvPicPr>
              <p:cNvPr id="7" name="Picture 6" descr="glu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160"/>
                <a:ext cx="887" cy="1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rd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2880"/>
                <a:ext cx="444" cy="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23528" y="1868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CD5B5"/>
                </a:solidFill>
              </a:rPr>
              <a:t>In Swiss-</a:t>
            </a:r>
            <a:r>
              <a:rPr lang="en-GB" sz="2400" dirty="0" err="1">
                <a:solidFill>
                  <a:srgbClr val="FCD5B5"/>
                </a:solidFill>
              </a:rPr>
              <a:t>Prot</a:t>
            </a:r>
            <a:r>
              <a:rPr lang="en-GB" sz="2400" dirty="0">
                <a:solidFill>
                  <a:srgbClr val="FCD5B5"/>
                </a:solidFill>
              </a:rPr>
              <a:t> there are proteins annotated with </a:t>
            </a:r>
            <a:r>
              <a:rPr lang="en-GB" sz="2400" dirty="0" smtClean="0">
                <a:solidFill>
                  <a:srgbClr val="FCD5B5"/>
                </a:solidFill>
              </a:rPr>
              <a:t>GO</a:t>
            </a:r>
            <a:r>
              <a:rPr lang="en-GB" sz="2400" dirty="0">
                <a:solidFill>
                  <a:srgbClr val="FCD5B5"/>
                </a:solidFill>
              </a:rPr>
              <a:t>:0004252, which is serine-type </a:t>
            </a:r>
            <a:r>
              <a:rPr lang="en-GB" sz="2400" dirty="0" err="1">
                <a:solidFill>
                  <a:srgbClr val="FCD5B5"/>
                </a:solidFill>
              </a:rPr>
              <a:t>endopeptidase</a:t>
            </a:r>
            <a:r>
              <a:rPr lang="en-GB" sz="2400" dirty="0">
                <a:solidFill>
                  <a:srgbClr val="FCD5B5"/>
                </a:solidFill>
              </a:rPr>
              <a:t> </a:t>
            </a:r>
            <a:r>
              <a:rPr lang="en-GB" sz="2400" dirty="0" smtClean="0">
                <a:solidFill>
                  <a:srgbClr val="FCD5B5"/>
                </a:solidFill>
              </a:rPr>
              <a:t>activity</a:t>
            </a:r>
            <a:endParaRPr lang="en-GB" sz="2400" dirty="0">
              <a:solidFill>
                <a:srgbClr val="FCD5B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4" y="4638035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CD5B5"/>
                </a:solidFill>
              </a:rPr>
              <a:t>SELECT ?x  FROM &lt;file:./</a:t>
            </a:r>
            <a:r>
              <a:rPr lang="en-GB" dirty="0" err="1">
                <a:solidFill>
                  <a:srgbClr val="FCD5B5"/>
                </a:solidFill>
              </a:rPr>
              <a:t>ontofiles</a:t>
            </a:r>
            <a:r>
              <a:rPr lang="en-GB" dirty="0">
                <a:solidFill>
                  <a:srgbClr val="FCD5B5"/>
                </a:solidFill>
              </a:rPr>
              <a:t>/Swiss-</a:t>
            </a:r>
            <a:r>
              <a:rPr lang="en-GB" dirty="0" err="1" smtClean="0">
                <a:solidFill>
                  <a:srgbClr val="FCD5B5"/>
                </a:solidFill>
              </a:rPr>
              <a:t>Prot.owl</a:t>
            </a:r>
            <a:r>
              <a:rPr lang="en-GB" dirty="0" smtClean="0">
                <a:solidFill>
                  <a:srgbClr val="FCD5B5"/>
                </a:solidFill>
              </a:rPr>
              <a:t>&gt;  </a:t>
            </a:r>
          </a:p>
          <a:p>
            <a:r>
              <a:rPr lang="en-GB" dirty="0" smtClean="0">
                <a:solidFill>
                  <a:srgbClr val="FCD5B5"/>
                </a:solidFill>
              </a:rPr>
              <a:t>{                              </a:t>
            </a:r>
            <a:endParaRPr lang="en-GB" dirty="0">
              <a:solidFill>
                <a:srgbClr val="FCD5B5"/>
              </a:solidFill>
            </a:endParaRPr>
          </a:p>
          <a:p>
            <a:r>
              <a:rPr lang="en-GB" dirty="0">
                <a:solidFill>
                  <a:srgbClr val="FCD5B5"/>
                </a:solidFill>
              </a:rPr>
              <a:t>        ?x </a:t>
            </a:r>
            <a:r>
              <a:rPr lang="en-GB" dirty="0" err="1">
                <a:solidFill>
                  <a:srgbClr val="FCD5B5"/>
                </a:solidFill>
              </a:rPr>
              <a:t>rdf:type</a:t>
            </a:r>
            <a:r>
              <a:rPr lang="en-GB" dirty="0">
                <a:solidFill>
                  <a:srgbClr val="FCD5B5"/>
                </a:solidFill>
              </a:rPr>
              <a:t> </a:t>
            </a:r>
            <a:r>
              <a:rPr lang="en-GB" dirty="0" err="1">
                <a:solidFill>
                  <a:srgbClr val="FCD5B5"/>
                </a:solidFill>
              </a:rPr>
              <a:t>owl:Class</a:t>
            </a:r>
            <a:r>
              <a:rPr lang="en-GB" dirty="0">
                <a:solidFill>
                  <a:srgbClr val="FCD5B5"/>
                </a:solidFill>
              </a:rPr>
              <a:t>;</a:t>
            </a:r>
          </a:p>
          <a:p>
            <a:r>
              <a:rPr lang="en-GB" dirty="0">
                <a:solidFill>
                  <a:srgbClr val="FCD5B5"/>
                </a:solidFill>
              </a:rPr>
              <a:t>   </a:t>
            </a:r>
            <a:r>
              <a:rPr lang="en-GB" dirty="0" smtClean="0">
                <a:solidFill>
                  <a:srgbClr val="FCD5B5"/>
                </a:solidFill>
              </a:rPr>
              <a:t>	</a:t>
            </a:r>
            <a:r>
              <a:rPr lang="en-GB" dirty="0" err="1" smtClean="0">
                <a:solidFill>
                  <a:srgbClr val="FCD5B5"/>
                </a:solidFill>
              </a:rPr>
              <a:t>rdfs:subClassOf</a:t>
            </a:r>
            <a:r>
              <a:rPr lang="en-GB" dirty="0" smtClean="0">
                <a:solidFill>
                  <a:srgbClr val="FCD5B5"/>
                </a:solidFill>
              </a:rPr>
              <a:t>  </a:t>
            </a:r>
            <a:r>
              <a:rPr lang="en-GB" dirty="0">
                <a:solidFill>
                  <a:srgbClr val="FCD5B5"/>
                </a:solidFill>
              </a:rPr>
              <a:t>[ a    </a:t>
            </a:r>
            <a:r>
              <a:rPr lang="en-GB" dirty="0" err="1">
                <a:solidFill>
                  <a:srgbClr val="FCD5B5"/>
                </a:solidFill>
              </a:rPr>
              <a:t>owl:Restriction</a:t>
            </a:r>
            <a:r>
              <a:rPr lang="en-GB" dirty="0">
                <a:solidFill>
                  <a:srgbClr val="FCD5B5"/>
                </a:solidFill>
              </a:rPr>
              <a:t> ;</a:t>
            </a:r>
          </a:p>
          <a:p>
            <a:r>
              <a:rPr lang="en-GB" dirty="0">
                <a:solidFill>
                  <a:srgbClr val="FCD5B5"/>
                </a:solidFill>
              </a:rPr>
              <a:t>   </a:t>
            </a:r>
            <a:r>
              <a:rPr lang="en-GB" dirty="0" smtClean="0">
                <a:solidFill>
                  <a:srgbClr val="FCD5B5"/>
                </a:solidFill>
              </a:rPr>
              <a:t>	</a:t>
            </a:r>
            <a:r>
              <a:rPr lang="en-GB" dirty="0" err="1" smtClean="0">
                <a:solidFill>
                  <a:srgbClr val="FCD5B5"/>
                </a:solidFill>
              </a:rPr>
              <a:t>owl:onProperty</a:t>
            </a:r>
            <a:r>
              <a:rPr lang="en-GB" dirty="0" smtClean="0">
                <a:solidFill>
                  <a:srgbClr val="FCD5B5"/>
                </a:solidFill>
              </a:rPr>
              <a:t>      </a:t>
            </a:r>
            <a:r>
              <a:rPr lang="en-GB" dirty="0" err="1">
                <a:solidFill>
                  <a:srgbClr val="FCD5B5"/>
                </a:solidFill>
              </a:rPr>
              <a:t>pr:has_function</a:t>
            </a:r>
            <a:r>
              <a:rPr lang="en-GB" dirty="0">
                <a:solidFill>
                  <a:srgbClr val="FCD5B5"/>
                </a:solidFill>
              </a:rPr>
              <a:t> ;</a:t>
            </a:r>
          </a:p>
          <a:p>
            <a:r>
              <a:rPr lang="en-GB" dirty="0">
                <a:solidFill>
                  <a:srgbClr val="FCD5B5"/>
                </a:solidFill>
              </a:rPr>
              <a:t>   </a:t>
            </a:r>
            <a:r>
              <a:rPr lang="en-GB" dirty="0" smtClean="0">
                <a:solidFill>
                  <a:srgbClr val="FCD5B5"/>
                </a:solidFill>
              </a:rPr>
              <a:t>	</a:t>
            </a:r>
            <a:r>
              <a:rPr lang="en-GB" dirty="0" err="1" smtClean="0">
                <a:solidFill>
                  <a:srgbClr val="FCD5B5"/>
                </a:solidFill>
              </a:rPr>
              <a:t>owl:someValuesFrom</a:t>
            </a:r>
            <a:r>
              <a:rPr lang="en-GB" dirty="0" smtClean="0">
                <a:solidFill>
                  <a:srgbClr val="FCD5B5"/>
                </a:solidFill>
              </a:rPr>
              <a:t>  </a:t>
            </a:r>
            <a:r>
              <a:rPr lang="en-GB" dirty="0">
                <a:solidFill>
                  <a:srgbClr val="FCD5B5"/>
                </a:solidFill>
              </a:rPr>
              <a:t>obo:GO_0004252 </a:t>
            </a:r>
            <a:r>
              <a:rPr lang="en-GB" dirty="0" smtClean="0">
                <a:solidFill>
                  <a:srgbClr val="FCD5B5"/>
                </a:solidFill>
              </a:rPr>
              <a:t> </a:t>
            </a:r>
            <a:r>
              <a:rPr lang="en-GB" dirty="0">
                <a:solidFill>
                  <a:srgbClr val="FCD5B5"/>
                </a:solidFill>
              </a:rPr>
              <a:t>] .</a:t>
            </a:r>
          </a:p>
          <a:p>
            <a:r>
              <a:rPr lang="en-GB" dirty="0">
                <a:solidFill>
                  <a:srgbClr val="FCD5B5"/>
                </a:solidFill>
              </a:rPr>
              <a:t> }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923928" y="2996952"/>
            <a:ext cx="2438400" cy="9810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</a:rPr>
              <a:t>SPARQL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</a:rPr>
              <a:t>(</a:t>
            </a:r>
            <a:r>
              <a:rPr lang="de-DE" sz="2000" dirty="0" err="1">
                <a:solidFill>
                  <a:schemeClr val="tx1"/>
                </a:solidFill>
              </a:rPr>
              <a:t>queries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8104" y="3831431"/>
            <a:ext cx="3456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Let’s get them!</a:t>
            </a:r>
            <a:endParaRPr lang="en-GB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Verdana" charset="0"/>
              <a:ea typeface="+mn-ea"/>
              <a:cs typeface="+mn-cs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2617440" y="188640"/>
            <a:ext cx="6203032" cy="14401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For using Peptides </a:t>
            </a:r>
            <a:r>
              <a:rPr lang="en-US" dirty="0"/>
              <a:t>as </a:t>
            </a:r>
            <a:r>
              <a:rPr lang="en-US" dirty="0" smtClean="0"/>
              <a:t>Biomarkers,  </a:t>
            </a:r>
            <a:r>
              <a:rPr lang="en-US" dirty="0"/>
              <a:t>w</a:t>
            </a:r>
            <a:r>
              <a:rPr lang="en-US" dirty="0" smtClean="0"/>
              <a:t>e need</a:t>
            </a:r>
            <a:br>
              <a:rPr lang="en-US" dirty="0" smtClean="0"/>
            </a:br>
            <a:r>
              <a:rPr lang="en-US" dirty="0" smtClean="0"/>
              <a:t>more data.. and data linkage..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97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948264" y="4293096"/>
            <a:ext cx="2088232" cy="2376264"/>
            <a:chOff x="4128" y="1824"/>
            <a:chExt cx="1584" cy="184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4002877">
              <a:off x="4000" y="1952"/>
              <a:ext cx="1840" cy="1584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>
                    <a:alpha val="71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489" y="1943"/>
              <a:ext cx="887" cy="1582"/>
              <a:chOff x="3456" y="2160"/>
              <a:chExt cx="887" cy="1582"/>
            </a:xfrm>
          </p:grpSpPr>
          <p:pic>
            <p:nvPicPr>
              <p:cNvPr id="7" name="Picture 6" descr="glu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160"/>
                <a:ext cx="887" cy="1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rd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2880"/>
                <a:ext cx="444" cy="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23528" y="1868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CD5B5"/>
                </a:solidFill>
              </a:rPr>
              <a:t>Can we retrieve from Swiss-</a:t>
            </a:r>
            <a:r>
              <a:rPr lang="en-GB" sz="2400" dirty="0" err="1" smtClean="0">
                <a:solidFill>
                  <a:srgbClr val="FCD5B5"/>
                </a:solidFill>
              </a:rPr>
              <a:t>Prot</a:t>
            </a:r>
            <a:r>
              <a:rPr lang="en-GB" sz="2400" dirty="0" smtClean="0">
                <a:solidFill>
                  <a:srgbClr val="FCD5B5"/>
                </a:solidFill>
              </a:rPr>
              <a:t> ALL </a:t>
            </a:r>
            <a:r>
              <a:rPr lang="en-GB" sz="2400" dirty="0">
                <a:solidFill>
                  <a:srgbClr val="FCD5B5"/>
                </a:solidFill>
              </a:rPr>
              <a:t>the proteins annotated with </a:t>
            </a:r>
            <a:r>
              <a:rPr lang="en-GB" sz="2400" dirty="0" smtClean="0">
                <a:solidFill>
                  <a:srgbClr val="FCD5B5"/>
                </a:solidFill>
              </a:rPr>
              <a:t>any </a:t>
            </a:r>
            <a:r>
              <a:rPr lang="en-GB" sz="2400" dirty="0">
                <a:solidFill>
                  <a:srgbClr val="FCD5B5"/>
                </a:solidFill>
              </a:rPr>
              <a:t>DESCENDANT of Peptidase </a:t>
            </a:r>
            <a:r>
              <a:rPr lang="en-GB" sz="2400" dirty="0" smtClean="0">
                <a:solidFill>
                  <a:srgbClr val="FCD5B5"/>
                </a:solidFill>
              </a:rPr>
              <a:t>activity GO_0008233 ?</a:t>
            </a:r>
            <a:endParaRPr lang="en-GB" sz="2400" dirty="0">
              <a:solidFill>
                <a:srgbClr val="FCD5B5"/>
              </a:solidFill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95536" y="2924944"/>
            <a:ext cx="2438400" cy="9810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</a:rPr>
              <a:t>SPARQL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</a:rPr>
              <a:t>(</a:t>
            </a:r>
            <a:r>
              <a:rPr lang="de-DE" sz="2000" dirty="0" err="1">
                <a:solidFill>
                  <a:schemeClr val="tx1"/>
                </a:solidFill>
              </a:rPr>
              <a:t>queries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699792" y="3573016"/>
            <a:ext cx="64442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Let’s get </a:t>
            </a:r>
            <a:r>
              <a:rPr lang="en-GB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Pepetidase</a:t>
            </a:r>
            <a:r>
              <a:rPr lang="en-GB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 Activities from GO, e.g.</a:t>
            </a:r>
            <a:r>
              <a:rPr lang="en-GB" sz="2400" dirty="0">
                <a:solidFill>
                  <a:srgbClr val="FCD5B5"/>
                </a:solidFill>
              </a:rPr>
              <a:t> </a:t>
            </a:r>
            <a:r>
              <a:rPr lang="en-GB" sz="2000" dirty="0">
                <a:solidFill>
                  <a:srgbClr val="FCD5B5"/>
                </a:solidFill>
              </a:rPr>
              <a:t>serine-type </a:t>
            </a:r>
            <a:r>
              <a:rPr lang="en-GB" sz="2000" dirty="0" err="1">
                <a:solidFill>
                  <a:srgbClr val="FCD5B5"/>
                </a:solidFill>
              </a:rPr>
              <a:t>endopeptidase</a:t>
            </a:r>
            <a:r>
              <a:rPr lang="en-GB" sz="2000" dirty="0">
                <a:solidFill>
                  <a:srgbClr val="FCD5B5"/>
                </a:solidFill>
              </a:rPr>
              <a:t> </a:t>
            </a:r>
            <a:r>
              <a:rPr lang="en-GB" sz="2000" dirty="0" smtClean="0">
                <a:solidFill>
                  <a:srgbClr val="FCD5B5"/>
                </a:solidFill>
              </a:rPr>
              <a:t>activity GO</a:t>
            </a:r>
            <a:r>
              <a:rPr lang="en-GB" sz="2000" dirty="0">
                <a:solidFill>
                  <a:srgbClr val="FCD5B5"/>
                </a:solidFill>
              </a:rPr>
              <a:t>:0004252</a:t>
            </a: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 </a:t>
            </a:r>
            <a:endParaRPr lang="en-GB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Verdana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4941168"/>
            <a:ext cx="626469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CD5B5"/>
                </a:solidFill>
              </a:rPr>
              <a:t>GRAPH &lt;file:./</a:t>
            </a:r>
            <a:r>
              <a:rPr lang="en-GB" sz="2400" dirty="0" err="1">
                <a:solidFill>
                  <a:srgbClr val="FCD5B5"/>
                </a:solidFill>
              </a:rPr>
              <a:t>ontofiles</a:t>
            </a:r>
            <a:r>
              <a:rPr lang="en-GB" sz="2400" dirty="0" smtClean="0">
                <a:solidFill>
                  <a:srgbClr val="FCD5B5"/>
                </a:solidFill>
              </a:rPr>
              <a:t>/ </a:t>
            </a:r>
            <a:r>
              <a:rPr lang="en-GB" sz="2400" dirty="0" err="1" smtClean="0">
                <a:solidFill>
                  <a:srgbClr val="FCD5B5"/>
                </a:solidFill>
              </a:rPr>
              <a:t>GO_TAXONOMY_molecular_function.owl</a:t>
            </a:r>
            <a:r>
              <a:rPr lang="en-GB" sz="2400" dirty="0">
                <a:solidFill>
                  <a:srgbClr val="FCD5B5"/>
                </a:solidFill>
              </a:rPr>
              <a:t>&gt;  {?C </a:t>
            </a:r>
            <a:r>
              <a:rPr lang="en-GB" sz="2400" dirty="0" err="1">
                <a:solidFill>
                  <a:srgbClr val="FCD5B5"/>
                </a:solidFill>
              </a:rPr>
              <a:t>rdfs:subClassOf</a:t>
            </a:r>
            <a:r>
              <a:rPr lang="en-GB" sz="2400" dirty="0">
                <a:solidFill>
                  <a:srgbClr val="FCD5B5"/>
                </a:solidFill>
              </a:rPr>
              <a:t>+ obo:GO_0008233 . } . 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2617440" y="188640"/>
            <a:ext cx="6203032" cy="14401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For using Peptides </a:t>
            </a:r>
            <a:r>
              <a:rPr lang="en-US" dirty="0"/>
              <a:t>as </a:t>
            </a:r>
            <a:r>
              <a:rPr lang="en-US" dirty="0" smtClean="0"/>
              <a:t>Biomarkers, </a:t>
            </a:r>
            <a:r>
              <a:rPr lang="en-US" dirty="0"/>
              <a:t>w</a:t>
            </a:r>
            <a:r>
              <a:rPr lang="en-US" dirty="0" smtClean="0"/>
              <a:t>e need</a:t>
            </a:r>
            <a:br>
              <a:rPr lang="en-US" dirty="0" smtClean="0"/>
            </a:br>
            <a:r>
              <a:rPr lang="en-US" dirty="0" smtClean="0"/>
              <a:t>more data.. and data linkage..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34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948264" y="4293096"/>
            <a:ext cx="2088232" cy="2376264"/>
            <a:chOff x="4128" y="1824"/>
            <a:chExt cx="1584" cy="184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4002877">
              <a:off x="4000" y="1952"/>
              <a:ext cx="1840" cy="1584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>
                    <a:alpha val="71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489" y="1943"/>
              <a:ext cx="887" cy="1582"/>
              <a:chOff x="3456" y="2160"/>
              <a:chExt cx="887" cy="1582"/>
            </a:xfrm>
          </p:grpSpPr>
          <p:pic>
            <p:nvPicPr>
              <p:cNvPr id="7" name="Picture 6" descr="glu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160"/>
                <a:ext cx="887" cy="1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rd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2880"/>
                <a:ext cx="444" cy="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23528" y="1868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CD5B5"/>
                </a:solidFill>
              </a:rPr>
              <a:t>Can we retrieve from Swiss-</a:t>
            </a:r>
            <a:r>
              <a:rPr lang="en-GB" sz="2400" dirty="0" err="1" smtClean="0">
                <a:solidFill>
                  <a:srgbClr val="FCD5B5"/>
                </a:solidFill>
              </a:rPr>
              <a:t>Prot</a:t>
            </a:r>
            <a:r>
              <a:rPr lang="en-GB" sz="2400" dirty="0" smtClean="0">
                <a:solidFill>
                  <a:srgbClr val="FCD5B5"/>
                </a:solidFill>
              </a:rPr>
              <a:t> ALL </a:t>
            </a:r>
            <a:r>
              <a:rPr lang="en-GB" sz="2400" dirty="0">
                <a:solidFill>
                  <a:srgbClr val="FCD5B5"/>
                </a:solidFill>
              </a:rPr>
              <a:t>the proteins annotated with </a:t>
            </a:r>
            <a:r>
              <a:rPr lang="en-GB" sz="2400" dirty="0" smtClean="0">
                <a:solidFill>
                  <a:srgbClr val="FCD5B5"/>
                </a:solidFill>
              </a:rPr>
              <a:t>any </a:t>
            </a:r>
            <a:r>
              <a:rPr lang="en-GB" sz="2400" dirty="0">
                <a:solidFill>
                  <a:srgbClr val="FCD5B5"/>
                </a:solidFill>
              </a:rPr>
              <a:t>DESCENDANT of Peptidase </a:t>
            </a:r>
            <a:r>
              <a:rPr lang="en-GB" sz="2400" dirty="0" smtClean="0">
                <a:solidFill>
                  <a:srgbClr val="FCD5B5"/>
                </a:solidFill>
              </a:rPr>
              <a:t>activity GO_0008233 ?</a:t>
            </a:r>
            <a:endParaRPr lang="en-GB" sz="2400" dirty="0">
              <a:solidFill>
                <a:srgbClr val="FCD5B5"/>
              </a:solidFill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837456" y="2780928"/>
            <a:ext cx="2438400" cy="9810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</a:rPr>
              <a:t>SPARQL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</a:rPr>
              <a:t>(</a:t>
            </a:r>
            <a:r>
              <a:rPr lang="de-DE" sz="2000" dirty="0" err="1">
                <a:solidFill>
                  <a:schemeClr val="tx1"/>
                </a:solidFill>
              </a:rPr>
              <a:t>queries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 bwMode="auto">
          <a:xfrm>
            <a:off x="2617440" y="188640"/>
            <a:ext cx="6203032" cy="14401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For using Peptides as Biomarkers, </a:t>
            </a:r>
            <a:r>
              <a:rPr lang="en-US" dirty="0"/>
              <a:t>w</a:t>
            </a:r>
            <a:r>
              <a:rPr lang="en-US" dirty="0" smtClean="0"/>
              <a:t>e need</a:t>
            </a:r>
            <a:br>
              <a:rPr lang="en-US" dirty="0" smtClean="0"/>
            </a:br>
            <a:r>
              <a:rPr lang="en-US" dirty="0" smtClean="0"/>
              <a:t>more data.. and data linkage..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395536" y="4566607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CD5B5"/>
                </a:solidFill>
              </a:rPr>
              <a:t>SELECT ?x  FROM &lt;file:./</a:t>
            </a:r>
            <a:r>
              <a:rPr lang="en-GB" sz="1400" dirty="0" err="1">
                <a:solidFill>
                  <a:srgbClr val="FCD5B5"/>
                </a:solidFill>
              </a:rPr>
              <a:t>ontofiles</a:t>
            </a:r>
            <a:r>
              <a:rPr lang="en-GB" sz="1400" dirty="0">
                <a:solidFill>
                  <a:srgbClr val="FCD5B5"/>
                </a:solidFill>
              </a:rPr>
              <a:t>/Swiss-</a:t>
            </a:r>
            <a:r>
              <a:rPr lang="en-GB" sz="1400" dirty="0" err="1">
                <a:solidFill>
                  <a:srgbClr val="FCD5B5"/>
                </a:solidFill>
              </a:rPr>
              <a:t>Prot.owl</a:t>
            </a:r>
            <a:r>
              <a:rPr lang="en-GB" sz="1400" dirty="0">
                <a:solidFill>
                  <a:srgbClr val="FCD5B5"/>
                </a:solidFill>
              </a:rPr>
              <a:t>)&gt;</a:t>
            </a:r>
          </a:p>
          <a:p>
            <a:r>
              <a:rPr lang="en-GB" sz="1400" dirty="0">
                <a:solidFill>
                  <a:srgbClr val="FCD5B5"/>
                </a:solidFill>
              </a:rPr>
              <a:t>FROM NAMED &lt;file:./</a:t>
            </a:r>
            <a:r>
              <a:rPr lang="en-GB" sz="1400" dirty="0" err="1">
                <a:solidFill>
                  <a:srgbClr val="FCD5B5"/>
                </a:solidFill>
              </a:rPr>
              <a:t>ontofiles</a:t>
            </a:r>
            <a:r>
              <a:rPr lang="en-GB" sz="1400" dirty="0">
                <a:solidFill>
                  <a:srgbClr val="FCD5B5"/>
                </a:solidFill>
              </a:rPr>
              <a:t>/</a:t>
            </a:r>
            <a:r>
              <a:rPr lang="en-GB" sz="1400" dirty="0" err="1">
                <a:solidFill>
                  <a:srgbClr val="FCD5B5"/>
                </a:solidFill>
              </a:rPr>
              <a:t>GO_TAXONOMY_molecular_function.owl</a:t>
            </a:r>
            <a:r>
              <a:rPr lang="en-GB" sz="1400" dirty="0">
                <a:solidFill>
                  <a:srgbClr val="FCD5B5"/>
                </a:solidFill>
              </a:rPr>
              <a:t>&gt; 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 {                              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</a:t>
            </a:r>
            <a:r>
              <a:rPr lang="en-GB" sz="1400" dirty="0" smtClean="0">
                <a:solidFill>
                  <a:srgbClr val="FCD5B5"/>
                </a:solidFill>
              </a:rPr>
              <a:t>GRAPH </a:t>
            </a:r>
            <a:r>
              <a:rPr lang="en-GB" sz="1400" dirty="0">
                <a:solidFill>
                  <a:srgbClr val="FCD5B5"/>
                </a:solidFill>
              </a:rPr>
              <a:t>&lt;file:./</a:t>
            </a:r>
            <a:r>
              <a:rPr lang="en-GB" sz="1400" dirty="0" err="1">
                <a:solidFill>
                  <a:srgbClr val="FCD5B5"/>
                </a:solidFill>
              </a:rPr>
              <a:t>ontofiles</a:t>
            </a:r>
            <a:r>
              <a:rPr lang="en-GB" sz="1400" dirty="0">
                <a:solidFill>
                  <a:srgbClr val="FCD5B5"/>
                </a:solidFill>
              </a:rPr>
              <a:t>/</a:t>
            </a:r>
            <a:r>
              <a:rPr lang="en-GB" sz="1400" dirty="0" err="1">
                <a:solidFill>
                  <a:srgbClr val="FCD5B5"/>
                </a:solidFill>
              </a:rPr>
              <a:t>GO_TAXONOMY_molecular_function.owl</a:t>
            </a:r>
            <a:r>
              <a:rPr lang="en-GB" sz="1400" dirty="0">
                <a:solidFill>
                  <a:srgbClr val="FCD5B5"/>
                </a:solidFill>
              </a:rPr>
              <a:t>&gt; </a:t>
            </a:r>
            <a:endParaRPr lang="en-GB" sz="1400" dirty="0" smtClean="0">
              <a:solidFill>
                <a:srgbClr val="FCD5B5"/>
              </a:solidFill>
            </a:endParaRPr>
          </a:p>
          <a:p>
            <a:r>
              <a:rPr lang="en-GB" sz="1400" dirty="0">
                <a:solidFill>
                  <a:srgbClr val="FCD5B5"/>
                </a:solidFill>
              </a:rPr>
              <a:t>	</a:t>
            </a:r>
            <a:r>
              <a:rPr lang="en-GB" sz="1400" dirty="0" smtClean="0">
                <a:solidFill>
                  <a:srgbClr val="FCD5B5"/>
                </a:solidFill>
              </a:rPr>
              <a:t>{</a:t>
            </a:r>
            <a:r>
              <a:rPr lang="en-GB" sz="1400" dirty="0">
                <a:solidFill>
                  <a:srgbClr val="FCD5B5"/>
                </a:solidFill>
              </a:rPr>
              <a:t>?C </a:t>
            </a:r>
            <a:r>
              <a:rPr lang="en-GB" sz="1400" dirty="0" err="1">
                <a:solidFill>
                  <a:srgbClr val="FCD5B5"/>
                </a:solidFill>
              </a:rPr>
              <a:t>rdfs:subClassOf</a:t>
            </a:r>
            <a:r>
              <a:rPr lang="en-GB" sz="1400" dirty="0">
                <a:solidFill>
                  <a:srgbClr val="FCD5B5"/>
                </a:solidFill>
              </a:rPr>
              <a:t>+ obo:GO_0008233 . } . 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{         ?x </a:t>
            </a:r>
            <a:r>
              <a:rPr lang="en-GB" sz="1400" dirty="0" err="1">
                <a:solidFill>
                  <a:srgbClr val="FCD5B5"/>
                </a:solidFill>
              </a:rPr>
              <a:t>rdf:type</a:t>
            </a:r>
            <a:r>
              <a:rPr lang="en-GB" sz="1400" dirty="0">
                <a:solidFill>
                  <a:srgbClr val="FCD5B5"/>
                </a:solidFill>
              </a:rPr>
              <a:t> </a:t>
            </a:r>
            <a:r>
              <a:rPr lang="en-GB" sz="1400" dirty="0" err="1">
                <a:solidFill>
                  <a:srgbClr val="FCD5B5"/>
                </a:solidFill>
              </a:rPr>
              <a:t>owl:Class</a:t>
            </a:r>
            <a:r>
              <a:rPr lang="en-GB" sz="1400" dirty="0">
                <a:solidFill>
                  <a:srgbClr val="FCD5B5"/>
                </a:solidFill>
              </a:rPr>
              <a:t>;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  </a:t>
            </a:r>
            <a:r>
              <a:rPr lang="en-GB" sz="1400" dirty="0" smtClean="0">
                <a:solidFill>
                  <a:srgbClr val="FCD5B5"/>
                </a:solidFill>
              </a:rPr>
              <a:t>	</a:t>
            </a:r>
            <a:r>
              <a:rPr lang="en-GB" sz="1400" dirty="0" err="1" smtClean="0">
                <a:solidFill>
                  <a:srgbClr val="FCD5B5"/>
                </a:solidFill>
              </a:rPr>
              <a:t>rdfs:subClassOf</a:t>
            </a:r>
            <a:r>
              <a:rPr lang="en-GB" sz="1400" dirty="0" smtClean="0">
                <a:solidFill>
                  <a:srgbClr val="FCD5B5"/>
                </a:solidFill>
              </a:rPr>
              <a:t>  </a:t>
            </a:r>
            <a:r>
              <a:rPr lang="en-GB" sz="1400" dirty="0">
                <a:solidFill>
                  <a:srgbClr val="FCD5B5"/>
                </a:solidFill>
              </a:rPr>
              <a:t>[ a  </a:t>
            </a:r>
            <a:r>
              <a:rPr lang="en-GB" sz="1400" dirty="0" err="1" smtClean="0">
                <a:solidFill>
                  <a:srgbClr val="FCD5B5"/>
                </a:solidFill>
              </a:rPr>
              <a:t>owl:Restriction</a:t>
            </a:r>
            <a:r>
              <a:rPr lang="en-GB" sz="1400" dirty="0" smtClean="0">
                <a:solidFill>
                  <a:srgbClr val="FCD5B5"/>
                </a:solidFill>
              </a:rPr>
              <a:t> </a:t>
            </a:r>
            <a:r>
              <a:rPr lang="en-GB" sz="1400" dirty="0">
                <a:solidFill>
                  <a:srgbClr val="FCD5B5"/>
                </a:solidFill>
              </a:rPr>
              <a:t>;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  </a:t>
            </a:r>
            <a:r>
              <a:rPr lang="en-GB" sz="1400" dirty="0" smtClean="0">
                <a:solidFill>
                  <a:srgbClr val="FCD5B5"/>
                </a:solidFill>
              </a:rPr>
              <a:t>	</a:t>
            </a:r>
            <a:r>
              <a:rPr lang="en-GB" sz="1400" dirty="0" err="1" smtClean="0">
                <a:solidFill>
                  <a:srgbClr val="FCD5B5"/>
                </a:solidFill>
              </a:rPr>
              <a:t>owl:onProperty</a:t>
            </a:r>
            <a:r>
              <a:rPr lang="en-GB" sz="1400" dirty="0" smtClean="0">
                <a:solidFill>
                  <a:srgbClr val="FCD5B5"/>
                </a:solidFill>
              </a:rPr>
              <a:t>      </a:t>
            </a:r>
            <a:r>
              <a:rPr lang="en-GB" sz="1400" dirty="0" err="1">
                <a:solidFill>
                  <a:srgbClr val="FCD5B5"/>
                </a:solidFill>
              </a:rPr>
              <a:t>pr:has_function</a:t>
            </a:r>
            <a:r>
              <a:rPr lang="en-GB" sz="1400" dirty="0">
                <a:solidFill>
                  <a:srgbClr val="FCD5B5"/>
                </a:solidFill>
              </a:rPr>
              <a:t> ;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  </a:t>
            </a:r>
            <a:r>
              <a:rPr lang="en-GB" sz="1400" dirty="0" smtClean="0">
                <a:solidFill>
                  <a:srgbClr val="FCD5B5"/>
                </a:solidFill>
              </a:rPr>
              <a:t>	</a:t>
            </a:r>
            <a:r>
              <a:rPr lang="en-GB" sz="1400" dirty="0" err="1" smtClean="0">
                <a:solidFill>
                  <a:srgbClr val="FCD5B5"/>
                </a:solidFill>
              </a:rPr>
              <a:t>owl:someValuesFrom</a:t>
            </a:r>
            <a:r>
              <a:rPr lang="en-GB" sz="1400" dirty="0" smtClean="0">
                <a:solidFill>
                  <a:srgbClr val="FCD5B5"/>
                </a:solidFill>
              </a:rPr>
              <a:t>   </a:t>
            </a:r>
            <a:r>
              <a:rPr lang="en-GB" sz="1400" dirty="0">
                <a:solidFill>
                  <a:srgbClr val="FCD5B5"/>
                </a:solidFill>
              </a:rPr>
              <a:t>?C </a:t>
            </a:r>
            <a:r>
              <a:rPr lang="en-GB" sz="1400" dirty="0" smtClean="0">
                <a:solidFill>
                  <a:srgbClr val="FCD5B5"/>
                </a:solidFill>
              </a:rPr>
              <a:t>] </a:t>
            </a:r>
            <a:r>
              <a:rPr lang="en-GB" sz="1400" dirty="0">
                <a:solidFill>
                  <a:srgbClr val="FCD5B5"/>
                </a:solidFill>
              </a:rPr>
              <a:t>.</a:t>
            </a:r>
          </a:p>
          <a:p>
            <a:r>
              <a:rPr lang="en-GB" sz="1400" dirty="0">
                <a:solidFill>
                  <a:srgbClr val="FCD5B5"/>
                </a:solidFill>
              </a:rPr>
              <a:t>     }  </a:t>
            </a:r>
            <a:r>
              <a:rPr lang="en-GB" sz="1400" dirty="0" smtClean="0">
                <a:solidFill>
                  <a:srgbClr val="FCD5B5"/>
                </a:solidFill>
              </a:rPr>
              <a:t> </a:t>
            </a:r>
            <a:r>
              <a:rPr lang="en-GB" sz="1400" dirty="0">
                <a:solidFill>
                  <a:srgbClr val="FCD5B5"/>
                </a:solidFill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6464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YES! </a:t>
            </a:r>
            <a:r>
              <a:rPr lang="en-GB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l</a:t>
            </a:r>
            <a:r>
              <a:rPr lang="en-GB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et’s </a:t>
            </a:r>
            <a:r>
              <a:rPr lang="en-GB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get </a:t>
            </a:r>
            <a:r>
              <a:rPr lang="en-GB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proteins annotated with </a:t>
            </a:r>
            <a:r>
              <a:rPr lang="en-GB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Pepetidase</a:t>
            </a:r>
            <a:r>
              <a:rPr lang="en-GB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charset="0"/>
              </a:rPr>
              <a:t>Activities from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8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617440" y="476672"/>
            <a:ext cx="5842992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Concluding remarks</a:t>
            </a:r>
            <a:endParaRPr lang="en-US" sz="48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7544" y="1484784"/>
            <a:ext cx="2535990" cy="3598779"/>
            <a:chOff x="3447" y="459"/>
            <a:chExt cx="2215" cy="3376"/>
          </a:xfrm>
        </p:grpSpPr>
        <p:pic>
          <p:nvPicPr>
            <p:cNvPr id="6" name="Picture 3" descr="healthcheck_print_armeunten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459"/>
              <a:ext cx="1194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healthcheck_print_armeunt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1117"/>
              <a:ext cx="1228" cy="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59832" y="2183373"/>
            <a:ext cx="5868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dirty="0">
                <a:solidFill>
                  <a:schemeClr val="bg1"/>
                </a:solidFill>
              </a:rPr>
              <a:t>TopFIND2 and </a:t>
            </a:r>
            <a:r>
              <a:rPr lang="en-US" sz="2000" dirty="0" err="1">
                <a:solidFill>
                  <a:schemeClr val="bg1"/>
                </a:solidFill>
              </a:rPr>
              <a:t>Proteasix</a:t>
            </a:r>
            <a:r>
              <a:rPr lang="en-US" sz="2000" dirty="0">
                <a:solidFill>
                  <a:schemeClr val="bg1"/>
                </a:solidFill>
              </a:rPr>
              <a:t> can help </a:t>
            </a:r>
            <a:r>
              <a:rPr lang="en-US" sz="2000" dirty="0" smtClean="0">
                <a:solidFill>
                  <a:schemeClr val="bg1"/>
                </a:solidFill>
              </a:rPr>
              <a:t>to automatically </a:t>
            </a:r>
            <a:r>
              <a:rPr lang="en-US" sz="2000" dirty="0">
                <a:solidFill>
                  <a:schemeClr val="bg1"/>
                </a:solidFill>
              </a:rPr>
              <a:t>predict modification of protease </a:t>
            </a:r>
            <a:r>
              <a:rPr lang="en-US" sz="2000" dirty="0" smtClean="0">
                <a:solidFill>
                  <a:schemeClr val="bg1"/>
                </a:solidFill>
              </a:rPr>
              <a:t>activity</a:t>
            </a:r>
            <a:endParaRPr lang="en-US" sz="2000" dirty="0">
              <a:solidFill>
                <a:schemeClr val="bg1"/>
              </a:solidFill>
            </a:endParaRPr>
          </a:p>
          <a:p>
            <a:pPr marL="114300" indent="0">
              <a:buClr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14300" indent="0">
              <a:buClr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Current work: exploring the benefits of using </a:t>
            </a:r>
            <a:r>
              <a:rPr lang="en-US" sz="2000" dirty="0" err="1" smtClean="0">
                <a:solidFill>
                  <a:schemeClr val="bg1"/>
                </a:solidFill>
              </a:rPr>
              <a:t>Proteasix</a:t>
            </a:r>
            <a:r>
              <a:rPr lang="en-US" sz="2000" dirty="0" smtClean="0">
                <a:solidFill>
                  <a:schemeClr val="bg1"/>
                </a:solidFill>
              </a:rPr>
              <a:t> ontology (</a:t>
            </a:r>
            <a:r>
              <a:rPr lang="en-US" sz="2000" dirty="0" err="1" smtClean="0">
                <a:solidFill>
                  <a:schemeClr val="bg1"/>
                </a:solidFill>
              </a:rPr>
              <a:t>PxO</a:t>
            </a:r>
            <a:r>
              <a:rPr lang="en-US" sz="2000" dirty="0" smtClean="0">
                <a:solidFill>
                  <a:schemeClr val="bg1"/>
                </a:solidFill>
              </a:rPr>
              <a:t>) in the Semantic-Web version of </a:t>
            </a:r>
            <a:r>
              <a:rPr lang="en-US" sz="2000" dirty="0" err="1" smtClean="0">
                <a:solidFill>
                  <a:schemeClr val="bg1"/>
                </a:solidFill>
              </a:rPr>
              <a:t>Proteasix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14300" indent="0">
              <a:buClr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2000" dirty="0" smtClean="0">
                <a:solidFill>
                  <a:schemeClr val="bg1"/>
                </a:solidFill>
              </a:rPr>
              <a:t>Hard Limits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800100" lvl="1" indent="-342900">
              <a:buClrTx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Prediction always need validation</a:t>
            </a:r>
          </a:p>
          <a:p>
            <a:pPr marL="800100" lvl="1" indent="-342900"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>
                <a:solidFill>
                  <a:schemeClr val="bg1"/>
                </a:solidFill>
              </a:rPr>
              <a:t>available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over-representation of some proteases, other are missing)</a:t>
            </a:r>
          </a:p>
        </p:txBody>
      </p:sp>
    </p:spTree>
    <p:extLst>
      <p:ext uri="{BB962C8B-B14F-4D97-AF65-F5344CB8AC3E}">
        <p14:creationId xmlns:p14="http://schemas.microsoft.com/office/powerpoint/2010/main" val="320012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7pA6rT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41" y="3356992"/>
            <a:ext cx="2381947" cy="2808312"/>
          </a:xfrm>
          <a:prstGeom prst="rect">
            <a:avLst/>
          </a:prstGeom>
        </p:spPr>
      </p:pic>
      <p:pic>
        <p:nvPicPr>
          <p:cNvPr id="6" name="Picture 5" descr="signboard-thank-you-smiley-emotic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1319147" cy="1632714"/>
          </a:xfrm>
          <a:prstGeom prst="rect">
            <a:avLst/>
          </a:prstGeom>
        </p:spPr>
      </p:pic>
      <p:pic>
        <p:nvPicPr>
          <p:cNvPr id="7" name="Image 18" descr="rflabx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114300" y="5896030"/>
            <a:ext cx="1707379" cy="952381"/>
          </a:xfrm>
          <a:prstGeom prst="rect">
            <a:avLst/>
          </a:prstGeom>
        </p:spPr>
      </p:pic>
      <p:pic>
        <p:nvPicPr>
          <p:cNvPr id="8" name="Image 19" descr="sysVASC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92" y="6166577"/>
            <a:ext cx="1727020" cy="411286"/>
          </a:xfrm>
          <a:prstGeom prst="rect">
            <a:avLst/>
          </a:prstGeom>
        </p:spPr>
      </p:pic>
      <p:pic>
        <p:nvPicPr>
          <p:cNvPr id="9" name="Image 21" descr="UniOfManchester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76" y="6043363"/>
            <a:ext cx="1559024" cy="657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2088" y="1700808"/>
            <a:ext cx="50040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Biomedical </a:t>
            </a:r>
            <a:r>
              <a:rPr lang="en-US" dirty="0" smtClean="0">
                <a:solidFill>
                  <a:srgbClr val="FFFFFF"/>
                </a:solidFill>
              </a:rPr>
              <a:t>background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Comparison of Current </a:t>
            </a:r>
            <a:r>
              <a:rPr lang="en-US" dirty="0">
                <a:solidFill>
                  <a:srgbClr val="FFFFFF"/>
                </a:solidFill>
              </a:rPr>
              <a:t>Tools &amp; 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ACKNOWLEDGMENT: to Julie Klein</a:t>
            </a:r>
            <a:r>
              <a:rPr lang="en-US" baseline="30000" dirty="0" smtClean="0">
                <a:solidFill>
                  <a:srgbClr val="FFFFFF"/>
                </a:solidFill>
              </a:rPr>
              <a:t> </a:t>
            </a:r>
            <a:r>
              <a:rPr lang="en-US" baseline="30000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for providing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9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617440" y="476672"/>
            <a:ext cx="5842992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Biomedical Background</a:t>
            </a:r>
            <a:endParaRPr lang="en-US" sz="48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89000" y="2730499"/>
            <a:ext cx="2535990" cy="3598779"/>
            <a:chOff x="3447" y="459"/>
            <a:chExt cx="2215" cy="3376"/>
          </a:xfrm>
        </p:grpSpPr>
        <p:pic>
          <p:nvPicPr>
            <p:cNvPr id="6" name="Picture 3" descr="healthcheck_print_armeunten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459"/>
              <a:ext cx="1194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healthcheck_print_armeunt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1117"/>
              <a:ext cx="1228" cy="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63224" y="3333803"/>
            <a:ext cx="5280776" cy="17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Complex diseases cannot be adequately described by </a:t>
            </a:r>
            <a:r>
              <a:rPr lang="en-US" sz="2200" b="1" dirty="0" smtClean="0">
                <a:solidFill>
                  <a:srgbClr val="FFFFFF"/>
                </a:solidFill>
              </a:rPr>
              <a:t>single features: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sz="2200" dirty="0" err="1" smtClean="0">
                <a:solidFill>
                  <a:srgbClr val="FFFFFF"/>
                </a:solidFill>
              </a:rPr>
              <a:t>Interindividual</a:t>
            </a:r>
            <a:r>
              <a:rPr lang="en-US" sz="2200" dirty="0" smtClean="0">
                <a:solidFill>
                  <a:srgbClr val="FFFFFF"/>
                </a:solidFill>
              </a:rPr>
              <a:t> differences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Mechanism multiplicity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1700808"/>
            <a:ext cx="48965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 smtClean="0">
                <a:solidFill>
                  <a:srgbClr val="FFFFFF"/>
                </a:solidFill>
              </a:rPr>
              <a:t>why omics? 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10" name="ZoneTexte 1"/>
          <p:cNvSpPr txBox="1"/>
          <p:nvPr/>
        </p:nvSpPr>
        <p:spPr>
          <a:xfrm>
            <a:off x="2771800" y="2348880"/>
            <a:ext cx="5609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Omics:  studying “all” molecules collectively</a:t>
            </a:r>
            <a:endParaRPr lang="en-US" sz="22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7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617440" y="548680"/>
            <a:ext cx="5842992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Tools &amp; Applications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67544" y="1556792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800" b="1" dirty="0">
                <a:solidFill>
                  <a:srgbClr val="FFFFFF"/>
                </a:solidFill>
              </a:rPr>
              <a:t>Peptides</a:t>
            </a:r>
            <a:r>
              <a:rPr lang="en-US" sz="2400" dirty="0">
                <a:solidFill>
                  <a:srgbClr val="FFFFFF"/>
                </a:solidFill>
              </a:rPr>
              <a:t> represent a new source of very useful biomarkers in kidney and other disease.</a:t>
            </a:r>
          </a:p>
          <a:p>
            <a:pPr>
              <a:buClrTx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buClrTx/>
            </a:pPr>
            <a:r>
              <a:rPr lang="en-US" sz="2800" b="1" dirty="0">
                <a:solidFill>
                  <a:srgbClr val="FFFFFF"/>
                </a:solidFill>
              </a:rPr>
              <a:t>Peptides</a:t>
            </a:r>
            <a:r>
              <a:rPr lang="en-US" sz="2400" dirty="0">
                <a:solidFill>
                  <a:srgbClr val="FFFFFF"/>
                </a:solidFill>
              </a:rPr>
              <a:t> can help better understanding the </a:t>
            </a:r>
            <a:r>
              <a:rPr lang="en-US" sz="3200" b="1" dirty="0">
                <a:solidFill>
                  <a:srgbClr val="FFFFFF"/>
                </a:solidFill>
              </a:rPr>
              <a:t>pathophysiological mechanisms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lvl="1">
              <a:buClrTx/>
            </a:pPr>
            <a:r>
              <a:rPr lang="en-US" sz="2400" dirty="0">
                <a:solidFill>
                  <a:srgbClr val="FFFFFF"/>
                </a:solidFill>
              </a:rPr>
              <a:t>Parental proteins</a:t>
            </a:r>
          </a:p>
          <a:p>
            <a:pPr lvl="1">
              <a:buClrTx/>
            </a:pPr>
            <a:r>
              <a:rPr lang="en-US" sz="2400" dirty="0">
                <a:solidFill>
                  <a:srgbClr val="FFFFFF"/>
                </a:solidFill>
              </a:rPr>
              <a:t>Proteases</a:t>
            </a:r>
          </a:p>
        </p:txBody>
      </p:sp>
      <p:sp>
        <p:nvSpPr>
          <p:cNvPr id="6" name="Forme libre 1"/>
          <p:cNvSpPr/>
          <p:nvPr/>
        </p:nvSpPr>
        <p:spPr>
          <a:xfrm>
            <a:off x="3540877" y="4368758"/>
            <a:ext cx="3581400" cy="483294"/>
          </a:xfrm>
          <a:custGeom>
            <a:avLst/>
            <a:gdLst>
              <a:gd name="connsiteX0" fmla="*/ 0 w 3581400"/>
              <a:gd name="connsiteY0" fmla="*/ 280087 h 483294"/>
              <a:gd name="connsiteX1" fmla="*/ 609600 w 3581400"/>
              <a:gd name="connsiteY1" fmla="*/ 13387 h 483294"/>
              <a:gd name="connsiteX2" fmla="*/ 1409700 w 3581400"/>
              <a:gd name="connsiteY2" fmla="*/ 483287 h 483294"/>
              <a:gd name="connsiteX3" fmla="*/ 2095500 w 3581400"/>
              <a:gd name="connsiteY3" fmla="*/ 687 h 483294"/>
              <a:gd name="connsiteX4" fmla="*/ 3124200 w 3581400"/>
              <a:gd name="connsiteY4" fmla="*/ 368987 h 483294"/>
              <a:gd name="connsiteX5" fmla="*/ 3581400 w 3581400"/>
              <a:gd name="connsiteY5" fmla="*/ 26087 h 4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483294">
                <a:moveTo>
                  <a:pt x="0" y="280087"/>
                </a:moveTo>
                <a:cubicBezTo>
                  <a:pt x="187325" y="129803"/>
                  <a:pt x="374650" y="-20480"/>
                  <a:pt x="609600" y="13387"/>
                </a:cubicBezTo>
                <a:cubicBezTo>
                  <a:pt x="844550" y="47254"/>
                  <a:pt x="1162050" y="485404"/>
                  <a:pt x="1409700" y="483287"/>
                </a:cubicBezTo>
                <a:cubicBezTo>
                  <a:pt x="1657350" y="481170"/>
                  <a:pt x="1809750" y="19737"/>
                  <a:pt x="2095500" y="687"/>
                </a:cubicBezTo>
                <a:cubicBezTo>
                  <a:pt x="2381250" y="-18363"/>
                  <a:pt x="2876550" y="364754"/>
                  <a:pt x="3124200" y="368987"/>
                </a:cubicBezTo>
                <a:cubicBezTo>
                  <a:pt x="3371850" y="373220"/>
                  <a:pt x="3476625" y="199653"/>
                  <a:pt x="3581400" y="26087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Forme libre 2"/>
          <p:cNvSpPr/>
          <p:nvPr/>
        </p:nvSpPr>
        <p:spPr>
          <a:xfrm>
            <a:off x="4734677" y="6223645"/>
            <a:ext cx="1079500" cy="373707"/>
          </a:xfrm>
          <a:custGeom>
            <a:avLst/>
            <a:gdLst>
              <a:gd name="connsiteX0" fmla="*/ 0 w 1079500"/>
              <a:gd name="connsiteY0" fmla="*/ 203200 h 373707"/>
              <a:gd name="connsiteX1" fmla="*/ 317500 w 1079500"/>
              <a:gd name="connsiteY1" fmla="*/ 368300 h 373707"/>
              <a:gd name="connsiteX2" fmla="*/ 749300 w 1079500"/>
              <a:gd name="connsiteY2" fmla="*/ 25400 h 373707"/>
              <a:gd name="connsiteX3" fmla="*/ 1079500 w 1079500"/>
              <a:gd name="connsiteY3" fmla="*/ 25400 h 37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373707">
                <a:moveTo>
                  <a:pt x="0" y="203200"/>
                </a:moveTo>
                <a:cubicBezTo>
                  <a:pt x="96308" y="300566"/>
                  <a:pt x="192617" y="397933"/>
                  <a:pt x="317500" y="368300"/>
                </a:cubicBezTo>
                <a:cubicBezTo>
                  <a:pt x="442383" y="338667"/>
                  <a:pt x="622300" y="82550"/>
                  <a:pt x="749300" y="25400"/>
                </a:cubicBezTo>
                <a:cubicBezTo>
                  <a:pt x="876300" y="-31750"/>
                  <a:pt x="1079500" y="25400"/>
                  <a:pt x="1079500" y="2540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ZoneTexte 37"/>
          <p:cNvSpPr txBox="1"/>
          <p:nvPr/>
        </p:nvSpPr>
        <p:spPr>
          <a:xfrm>
            <a:off x="3159877" y="5233045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Protease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ZoneTexte 39"/>
          <p:cNvSpPr txBox="1"/>
          <p:nvPr/>
        </p:nvSpPr>
        <p:spPr>
          <a:xfrm>
            <a:off x="7185777" y="4178945"/>
            <a:ext cx="163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Parent </a:t>
            </a:r>
            <a:r>
              <a:rPr lang="fr-FR" dirty="0" err="1" smtClean="0">
                <a:solidFill>
                  <a:srgbClr val="FFFFFF"/>
                </a:solidFill>
              </a:rPr>
              <a:t>protein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0" name="Connecteur droit avec flèche 41"/>
          <p:cNvCxnSpPr/>
          <p:nvPr/>
        </p:nvCxnSpPr>
        <p:spPr>
          <a:xfrm>
            <a:off x="5191877" y="5220345"/>
            <a:ext cx="0" cy="558800"/>
          </a:xfrm>
          <a:prstGeom prst="straightConnector1">
            <a:avLst/>
          </a:prstGeom>
          <a:ln w="38100" cmpd="sng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cteurs 44"/>
          <p:cNvSpPr/>
          <p:nvPr/>
        </p:nvSpPr>
        <p:spPr>
          <a:xfrm>
            <a:off x="4531477" y="5245745"/>
            <a:ext cx="419100" cy="419100"/>
          </a:xfrm>
          <a:prstGeom prst="pie">
            <a:avLst>
              <a:gd name="adj1" fmla="val 0"/>
              <a:gd name="adj2" fmla="val 18109647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llipse 45"/>
          <p:cNvSpPr/>
          <p:nvPr/>
        </p:nvSpPr>
        <p:spPr>
          <a:xfrm>
            <a:off x="4594977" y="5360045"/>
            <a:ext cx="88900" cy="9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ZoneTexte 46"/>
          <p:cNvSpPr txBox="1"/>
          <p:nvPr/>
        </p:nvSpPr>
        <p:spPr>
          <a:xfrm>
            <a:off x="6157077" y="6096645"/>
            <a:ext cx="96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Peptide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Forme libre 47"/>
          <p:cNvSpPr/>
          <p:nvPr/>
        </p:nvSpPr>
        <p:spPr>
          <a:xfrm>
            <a:off x="7414377" y="4661545"/>
            <a:ext cx="1401548" cy="1836749"/>
          </a:xfrm>
          <a:custGeom>
            <a:avLst/>
            <a:gdLst>
              <a:gd name="connsiteX0" fmla="*/ 0 w 1401548"/>
              <a:gd name="connsiteY0" fmla="*/ 1701800 h 1836749"/>
              <a:gd name="connsiteX1" fmla="*/ 1384300 w 1401548"/>
              <a:gd name="connsiteY1" fmla="*/ 1663700 h 1836749"/>
              <a:gd name="connsiteX2" fmla="*/ 812800 w 1401548"/>
              <a:gd name="connsiteY2" fmla="*/ 0 h 18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1548" h="1836749">
                <a:moveTo>
                  <a:pt x="0" y="1701800"/>
                </a:moveTo>
                <a:cubicBezTo>
                  <a:pt x="624416" y="1824566"/>
                  <a:pt x="1248833" y="1947333"/>
                  <a:pt x="1384300" y="1663700"/>
                </a:cubicBezTo>
                <a:cubicBezTo>
                  <a:pt x="1519767" y="1380067"/>
                  <a:pt x="812800" y="0"/>
                  <a:pt x="812800" y="0"/>
                </a:cubicBezTo>
              </a:path>
            </a:pathLst>
          </a:custGeom>
          <a:ln>
            <a:solidFill>
              <a:schemeClr val="accent4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Forme libre 51"/>
          <p:cNvSpPr/>
          <p:nvPr/>
        </p:nvSpPr>
        <p:spPr>
          <a:xfrm>
            <a:off x="3170921" y="5702945"/>
            <a:ext cx="1297056" cy="859082"/>
          </a:xfrm>
          <a:custGeom>
            <a:avLst/>
            <a:gdLst>
              <a:gd name="connsiteX0" fmla="*/ 1297056 w 1297056"/>
              <a:gd name="connsiteY0" fmla="*/ 850900 h 859082"/>
              <a:gd name="connsiteX1" fmla="*/ 14356 w 1297056"/>
              <a:gd name="connsiteY1" fmla="*/ 736600 h 859082"/>
              <a:gd name="connsiteX2" fmla="*/ 573156 w 1297056"/>
              <a:gd name="connsiteY2" fmla="*/ 0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056" h="859082">
                <a:moveTo>
                  <a:pt x="1297056" y="850900"/>
                </a:moveTo>
                <a:cubicBezTo>
                  <a:pt x="716031" y="864658"/>
                  <a:pt x="135006" y="878417"/>
                  <a:pt x="14356" y="736600"/>
                </a:cubicBezTo>
                <a:cubicBezTo>
                  <a:pt x="-106294" y="594783"/>
                  <a:pt x="573156" y="0"/>
                  <a:pt x="573156" y="0"/>
                </a:cubicBezTo>
              </a:path>
            </a:pathLst>
          </a:custGeom>
          <a:ln>
            <a:solidFill>
              <a:schemeClr val="accent4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6" name="Connecteur droit 19"/>
          <p:cNvCxnSpPr/>
          <p:nvPr/>
        </p:nvCxnSpPr>
        <p:spPr>
          <a:xfrm>
            <a:off x="4559027" y="4647679"/>
            <a:ext cx="139700" cy="101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29"/>
          <p:cNvCxnSpPr/>
          <p:nvPr/>
        </p:nvCxnSpPr>
        <p:spPr>
          <a:xfrm>
            <a:off x="5724128" y="4365104"/>
            <a:ext cx="149225" cy="60325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9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617440" y="476672"/>
            <a:ext cx="5842992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Tools &amp; Applications 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5796136" y="4581128"/>
            <a:ext cx="3191505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Century Gothic"/>
              </a:rPr>
              <a:t>Initially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Century Gothic"/>
              </a:rPr>
              <a:t>: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fr-FR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Tahoma"/>
              </a:rPr>
              <a:t>Very</a:t>
            </a:r>
            <a:r>
              <a:rPr lang="fr-FR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Tahoma"/>
              </a:rPr>
              <a:t> </a:t>
            </a:r>
            <a:r>
              <a:rPr lang="fr-FR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Tahoma"/>
              </a:rPr>
              <a:t>tedious</a:t>
            </a:r>
            <a:r>
              <a:rPr lang="fr-FR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Tahoma"/>
              </a:rPr>
              <a:t> </a:t>
            </a:r>
            <a:r>
              <a:rPr lang="fr-FR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Tahoma"/>
              </a:rPr>
              <a:t>work</a:t>
            </a:r>
            <a:r>
              <a:rPr lang="fr-FR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Tahoma"/>
              </a:rPr>
              <a:t>!</a:t>
            </a:r>
            <a:endParaRPr lang="fr-FR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endParaRPr>
          </a:p>
        </p:txBody>
      </p:sp>
      <p:pic>
        <p:nvPicPr>
          <p:cNvPr id="16" name="Picture 15" descr="cartoon_of_a_tired_man_working[10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08748"/>
            <a:ext cx="2520280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6094" y="6228600"/>
            <a:ext cx="16363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sz="3200" b="1" dirty="0" smtClean="0">
                <a:solidFill>
                  <a:srgbClr val="FFFFFF"/>
                </a:solidFill>
              </a:rPr>
              <a:t>HELP ?</a:t>
            </a:r>
            <a:endParaRPr lang="fr-FR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800" b="1" dirty="0">
                <a:solidFill>
                  <a:srgbClr val="FFFFFF"/>
                </a:solidFill>
              </a:rPr>
              <a:t>Peptides</a:t>
            </a:r>
            <a:r>
              <a:rPr lang="en-US" sz="2400" dirty="0">
                <a:solidFill>
                  <a:srgbClr val="FFFFFF"/>
                </a:solidFill>
              </a:rPr>
              <a:t> represent a new source of very useful biomarkers in kidney and other disease.</a:t>
            </a:r>
          </a:p>
          <a:p>
            <a:pPr>
              <a:buClrTx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buClrTx/>
            </a:pPr>
            <a:r>
              <a:rPr lang="en-US" sz="2800" b="1" dirty="0">
                <a:solidFill>
                  <a:srgbClr val="FFFFFF"/>
                </a:solidFill>
              </a:rPr>
              <a:t>Peptides</a:t>
            </a:r>
            <a:r>
              <a:rPr lang="en-US" sz="2400" dirty="0">
                <a:solidFill>
                  <a:srgbClr val="FFFFFF"/>
                </a:solidFill>
              </a:rPr>
              <a:t> can help better understanding the </a:t>
            </a:r>
            <a:r>
              <a:rPr lang="en-US" sz="3200" b="1" dirty="0">
                <a:solidFill>
                  <a:srgbClr val="FFFFFF"/>
                </a:solidFill>
              </a:rPr>
              <a:t>pathophysiological mechanisms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lvl="1">
              <a:buClrTx/>
            </a:pPr>
            <a:r>
              <a:rPr lang="en-US" sz="2400" dirty="0">
                <a:solidFill>
                  <a:srgbClr val="FFFFFF"/>
                </a:solidFill>
              </a:rPr>
              <a:t>Parental proteins</a:t>
            </a:r>
          </a:p>
          <a:p>
            <a:pPr lvl="1">
              <a:buClrTx/>
            </a:pPr>
            <a:r>
              <a:rPr lang="en-US" sz="2400" dirty="0">
                <a:solidFill>
                  <a:srgbClr val="FFFFFF"/>
                </a:solidFill>
              </a:rPr>
              <a:t>Proteases</a:t>
            </a:r>
          </a:p>
        </p:txBody>
      </p:sp>
    </p:spTree>
    <p:extLst>
      <p:ext uri="{BB962C8B-B14F-4D97-AF65-F5344CB8AC3E}">
        <p14:creationId xmlns:p14="http://schemas.microsoft.com/office/powerpoint/2010/main" val="427562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2411760" y="188640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Apple Chancery"/>
                <a:cs typeface="Apple Chancery"/>
              </a:rPr>
              <a:t>Proteasix</a:t>
            </a:r>
            <a:r>
              <a:rPr lang="en-US" sz="2800" dirty="0" smtClean="0">
                <a:latin typeface="Apple Chancery"/>
                <a:cs typeface="Apple Chancery"/>
              </a:rPr>
              <a:t> Ontology (</a:t>
            </a:r>
            <a:r>
              <a:rPr lang="en-US" sz="2800" dirty="0" err="1" smtClean="0">
                <a:latin typeface="Apple Chancery"/>
                <a:cs typeface="Apple Chancery"/>
              </a:rPr>
              <a:t>PxO</a:t>
            </a:r>
            <a:r>
              <a:rPr lang="en-US" sz="2800" dirty="0" smtClean="0">
                <a:latin typeface="Apple Chancery"/>
                <a:cs typeface="Apple Chancery"/>
              </a:rPr>
              <a:t>)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pic>
        <p:nvPicPr>
          <p:cNvPr id="4" name="Picture 3" descr="OBO_found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9408"/>
            <a:ext cx="8719378" cy="52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2411760" y="188640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Apple Chancery"/>
                <a:cs typeface="Apple Chancery"/>
              </a:rPr>
              <a:t>Proteasix</a:t>
            </a:r>
            <a:r>
              <a:rPr lang="en-US" sz="2800" dirty="0" smtClean="0">
                <a:latin typeface="Apple Chancery"/>
                <a:cs typeface="Apple Chancery"/>
              </a:rPr>
              <a:t> Ontology (</a:t>
            </a:r>
            <a:r>
              <a:rPr lang="en-US" sz="2800" dirty="0" err="1" smtClean="0">
                <a:latin typeface="Apple Chancery"/>
                <a:cs typeface="Apple Chancery"/>
              </a:rPr>
              <a:t>PxO</a:t>
            </a:r>
            <a:r>
              <a:rPr lang="en-US" sz="2800" dirty="0" smtClean="0">
                <a:latin typeface="Apple Chancery"/>
                <a:cs typeface="Apple Chancery"/>
              </a:rPr>
              <a:t>)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52128"/>
            <a:ext cx="6444079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9330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chemical 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4371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molecular 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9411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Alanine</a:t>
            </a:r>
          </a:p>
        </p:txBody>
      </p:sp>
    </p:spTree>
    <p:extLst>
      <p:ext uri="{BB962C8B-B14F-4D97-AF65-F5344CB8AC3E}">
        <p14:creationId xmlns:p14="http://schemas.microsoft.com/office/powerpoint/2010/main" val="24731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2411760" y="188640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Apple Chancery"/>
                <a:cs typeface="Apple Chancery"/>
              </a:rPr>
              <a:t>Proteasix</a:t>
            </a:r>
            <a:r>
              <a:rPr lang="en-US" sz="2800" dirty="0" smtClean="0">
                <a:latin typeface="Apple Chancery"/>
                <a:cs typeface="Apple Chancery"/>
              </a:rPr>
              <a:t> Ontology (</a:t>
            </a:r>
            <a:r>
              <a:rPr lang="en-US" sz="2800" dirty="0" err="1" smtClean="0">
                <a:latin typeface="Apple Chancery"/>
                <a:cs typeface="Apple Chancery"/>
              </a:rPr>
              <a:t>PxO</a:t>
            </a:r>
            <a:r>
              <a:rPr lang="en-US" sz="2800" dirty="0" smtClean="0">
                <a:latin typeface="Apple Chancery"/>
                <a:cs typeface="Apple Chancery"/>
              </a:rPr>
              <a:t>)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60" y="1152128"/>
            <a:ext cx="6567636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9330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Human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4371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Rat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9411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24731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2411760" y="188640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Apple Chancery"/>
                <a:cs typeface="Apple Chancery"/>
              </a:rPr>
              <a:t>Proteasix</a:t>
            </a:r>
            <a:r>
              <a:rPr lang="en-US" sz="2800" dirty="0" smtClean="0">
                <a:latin typeface="Apple Chancery"/>
                <a:cs typeface="Apple Chancery"/>
              </a:rPr>
              <a:t> Ontology (</a:t>
            </a:r>
            <a:r>
              <a:rPr lang="en-US" sz="2800" dirty="0" err="1" smtClean="0">
                <a:latin typeface="Apple Chancery"/>
                <a:cs typeface="Apple Chancery"/>
              </a:rPr>
              <a:t>PxO</a:t>
            </a:r>
            <a:r>
              <a:rPr lang="en-US" sz="2800" dirty="0" smtClean="0">
                <a:latin typeface="Apple Chancery"/>
                <a:cs typeface="Apple Chancery"/>
              </a:rPr>
              <a:t>)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96752"/>
            <a:ext cx="6611500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39330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DF5FF"/>
                </a:solidFill>
              </a:rPr>
              <a:t>molecular_function</a:t>
            </a:r>
            <a:endParaRPr lang="en-US" sz="2000" dirty="0">
              <a:solidFill>
                <a:srgbClr val="3DF5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43711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DF5FF"/>
                </a:solidFill>
              </a:rPr>
              <a:t>cellular_component</a:t>
            </a:r>
            <a:endParaRPr lang="en-US" sz="2000" dirty="0">
              <a:solidFill>
                <a:srgbClr val="3DF5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49411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DF5FF"/>
                </a:solidFill>
              </a:rPr>
              <a:t>biological_process</a:t>
            </a:r>
            <a:endParaRPr lang="en-US" sz="2000" dirty="0">
              <a:solidFill>
                <a:srgbClr val="3DF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2411760" y="188640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Apple Chancery"/>
                <a:cs typeface="Apple Chancery"/>
              </a:rPr>
              <a:t>Proteasix</a:t>
            </a:r>
            <a:r>
              <a:rPr lang="en-US" sz="2800" dirty="0" smtClean="0">
                <a:latin typeface="Apple Chancery"/>
                <a:cs typeface="Apple Chancery"/>
              </a:rPr>
              <a:t> Ontology (</a:t>
            </a:r>
            <a:r>
              <a:rPr lang="en-US" sz="2800" dirty="0" err="1" smtClean="0">
                <a:latin typeface="Apple Chancery"/>
                <a:cs typeface="Apple Chancery"/>
              </a:rPr>
              <a:t>PxO</a:t>
            </a:r>
            <a:r>
              <a:rPr lang="en-US" sz="2800" dirty="0" smtClean="0">
                <a:latin typeface="Apple Chancery"/>
                <a:cs typeface="Apple Chancery"/>
              </a:rPr>
              <a:t>)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96752"/>
            <a:ext cx="6660231" cy="564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39330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DF5FF"/>
                </a:solidFill>
              </a:rPr>
              <a:t>Protein</a:t>
            </a:r>
            <a:endParaRPr lang="en-US" sz="2400" dirty="0">
              <a:solidFill>
                <a:srgbClr val="3DF5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6235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F5FF"/>
                </a:solidFill>
              </a:rPr>
              <a:t>amino acid chain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531340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DF5FF"/>
                </a:solidFill>
              </a:rPr>
              <a:t>proteolytic</a:t>
            </a:r>
            <a:r>
              <a:rPr lang="en-US" sz="2000" dirty="0">
                <a:solidFill>
                  <a:srgbClr val="3DF5FF"/>
                </a:solidFill>
              </a:rPr>
              <a:t> cleavage product</a:t>
            </a:r>
          </a:p>
        </p:txBody>
      </p:sp>
    </p:spTree>
    <p:extLst>
      <p:ext uri="{BB962C8B-B14F-4D97-AF65-F5344CB8AC3E}">
        <p14:creationId xmlns:p14="http://schemas.microsoft.com/office/powerpoint/2010/main" val="24731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547</Words>
  <Application>Microsoft Macintosh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Biomedical Background</vt:lpstr>
      <vt:lpstr>Tools &amp; Applications </vt:lpstr>
      <vt:lpstr>Tools &amp; Applications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Work: Proteasix Ontology (PxO)</vt:lpstr>
      <vt:lpstr>For using Peptides as Biomarkers, we need more data.. and data linkage.. </vt:lpstr>
      <vt:lpstr>For using Peptides as Biomarkers,  we need more data.. and data linkage.. </vt:lpstr>
      <vt:lpstr>For using Peptides as Biomarkers, we need more data.. and data linkage.. </vt:lpstr>
      <vt:lpstr>PowerPoint Presentation</vt:lpstr>
      <vt:lpstr>Concluding remarks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M Arguello-Casteleiro</cp:lastModifiedBy>
  <cp:revision>111</cp:revision>
  <cp:lastPrinted>2015-11-14T17:20:25Z</cp:lastPrinted>
  <dcterms:created xsi:type="dcterms:W3CDTF">2012-06-12T15:56:20Z</dcterms:created>
  <dcterms:modified xsi:type="dcterms:W3CDTF">2016-04-13T14:26:08Z</dcterms:modified>
</cp:coreProperties>
</file>